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6" r:id="rId4"/>
    <p:sldId id="265" r:id="rId5"/>
    <p:sldId id="258" r:id="rId6"/>
    <p:sldId id="257" r:id="rId7"/>
    <p:sldId id="263" r:id="rId8"/>
    <p:sldId id="264" r:id="rId9"/>
    <p:sldId id="261" r:id="rId10"/>
    <p:sldId id="269" r:id="rId11"/>
    <p:sldId id="266" r:id="rId12"/>
    <p:sldId id="267" r:id="rId13"/>
    <p:sldId id="268" r:id="rId14"/>
    <p:sldId id="26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71" autoAdjust="0"/>
  </p:normalViewPr>
  <p:slideViewPr>
    <p:cSldViewPr>
      <p:cViewPr varScale="1">
        <p:scale>
          <a:sx n="51" d="100"/>
          <a:sy n="51" d="100"/>
        </p:scale>
        <p:origin x="100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ECE8-4395-470A-9EF5-C8559E1A84F3}"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5584C-771C-40F3-B3D2-1D2F144CBEA2}" type="slidenum">
              <a:rPr lang="en-US" smtClean="0"/>
              <a:t>‹#›</a:t>
            </a:fld>
            <a:endParaRPr lang="en-US" dirty="0"/>
          </a:p>
        </p:txBody>
      </p:sp>
    </p:spTree>
    <p:extLst>
      <p:ext uri="{BB962C8B-B14F-4D97-AF65-F5344CB8AC3E}">
        <p14:creationId xmlns:p14="http://schemas.microsoft.com/office/powerpoint/2010/main" val="4263331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ECE8-4395-470A-9EF5-C8559E1A84F3}"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5584C-771C-40F3-B3D2-1D2F144CBEA2}" type="slidenum">
              <a:rPr lang="en-US" smtClean="0"/>
              <a:t>‹#›</a:t>
            </a:fld>
            <a:endParaRPr lang="en-US" dirty="0"/>
          </a:p>
        </p:txBody>
      </p:sp>
    </p:spTree>
    <p:extLst>
      <p:ext uri="{BB962C8B-B14F-4D97-AF65-F5344CB8AC3E}">
        <p14:creationId xmlns:p14="http://schemas.microsoft.com/office/powerpoint/2010/main" val="150959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ECE8-4395-470A-9EF5-C8559E1A84F3}"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5584C-771C-40F3-B3D2-1D2F144CBEA2}" type="slidenum">
              <a:rPr lang="en-US" smtClean="0"/>
              <a:t>‹#›</a:t>
            </a:fld>
            <a:endParaRPr lang="en-US" dirty="0"/>
          </a:p>
        </p:txBody>
      </p:sp>
    </p:spTree>
    <p:extLst>
      <p:ext uri="{BB962C8B-B14F-4D97-AF65-F5344CB8AC3E}">
        <p14:creationId xmlns:p14="http://schemas.microsoft.com/office/powerpoint/2010/main" val="71474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ECE8-4395-470A-9EF5-C8559E1A84F3}"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5584C-771C-40F3-B3D2-1D2F144CBEA2}" type="slidenum">
              <a:rPr lang="en-US" smtClean="0"/>
              <a:t>‹#›</a:t>
            </a:fld>
            <a:endParaRPr lang="en-US" dirty="0"/>
          </a:p>
        </p:txBody>
      </p:sp>
    </p:spTree>
    <p:extLst>
      <p:ext uri="{BB962C8B-B14F-4D97-AF65-F5344CB8AC3E}">
        <p14:creationId xmlns:p14="http://schemas.microsoft.com/office/powerpoint/2010/main" val="294433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ECE8-4395-470A-9EF5-C8559E1A84F3}"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5584C-771C-40F3-B3D2-1D2F144CBEA2}" type="slidenum">
              <a:rPr lang="en-US" smtClean="0"/>
              <a:t>‹#›</a:t>
            </a:fld>
            <a:endParaRPr lang="en-US" dirty="0"/>
          </a:p>
        </p:txBody>
      </p:sp>
    </p:spTree>
    <p:extLst>
      <p:ext uri="{BB962C8B-B14F-4D97-AF65-F5344CB8AC3E}">
        <p14:creationId xmlns:p14="http://schemas.microsoft.com/office/powerpoint/2010/main" val="381138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ECE8-4395-470A-9EF5-C8559E1A84F3}" type="datetimeFigureOut">
              <a:rPr lang="en-US" smtClean="0"/>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5584C-771C-40F3-B3D2-1D2F144CBEA2}" type="slidenum">
              <a:rPr lang="en-US" smtClean="0"/>
              <a:t>‹#›</a:t>
            </a:fld>
            <a:endParaRPr lang="en-US" dirty="0"/>
          </a:p>
        </p:txBody>
      </p:sp>
    </p:spTree>
    <p:extLst>
      <p:ext uri="{BB962C8B-B14F-4D97-AF65-F5344CB8AC3E}">
        <p14:creationId xmlns:p14="http://schemas.microsoft.com/office/powerpoint/2010/main" val="192089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ECE8-4395-470A-9EF5-C8559E1A84F3}" type="datetimeFigureOut">
              <a:rPr lang="en-US" smtClean="0"/>
              <a:t>8/15/2019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5584C-771C-40F3-B3D2-1D2F144CBEA2}" type="slidenum">
              <a:rPr lang="en-US" smtClean="0"/>
              <a:t>‹#›</a:t>
            </a:fld>
            <a:endParaRPr lang="en-US" dirty="0"/>
          </a:p>
        </p:txBody>
      </p:sp>
    </p:spTree>
    <p:extLst>
      <p:ext uri="{BB962C8B-B14F-4D97-AF65-F5344CB8AC3E}">
        <p14:creationId xmlns:p14="http://schemas.microsoft.com/office/powerpoint/2010/main" val="55838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ECE8-4395-470A-9EF5-C8559E1A84F3}" type="datetimeFigureOut">
              <a:rPr lang="en-US" smtClean="0"/>
              <a:t>8/15/2019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5584C-771C-40F3-B3D2-1D2F144CBEA2}" type="slidenum">
              <a:rPr lang="en-US" smtClean="0"/>
              <a:t>‹#›</a:t>
            </a:fld>
            <a:endParaRPr lang="en-US" dirty="0"/>
          </a:p>
        </p:txBody>
      </p:sp>
    </p:spTree>
    <p:extLst>
      <p:ext uri="{BB962C8B-B14F-4D97-AF65-F5344CB8AC3E}">
        <p14:creationId xmlns:p14="http://schemas.microsoft.com/office/powerpoint/2010/main" val="369682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ECE8-4395-470A-9EF5-C8559E1A84F3}" type="datetimeFigureOut">
              <a:rPr lang="en-US" smtClean="0"/>
              <a:t>8/15/2019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5584C-771C-40F3-B3D2-1D2F144CBEA2}" type="slidenum">
              <a:rPr lang="en-US" smtClean="0"/>
              <a:t>‹#›</a:t>
            </a:fld>
            <a:endParaRPr lang="en-US" dirty="0"/>
          </a:p>
        </p:txBody>
      </p:sp>
    </p:spTree>
    <p:extLst>
      <p:ext uri="{BB962C8B-B14F-4D97-AF65-F5344CB8AC3E}">
        <p14:creationId xmlns:p14="http://schemas.microsoft.com/office/powerpoint/2010/main" val="15562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8ECE8-4395-470A-9EF5-C8559E1A84F3}" type="datetimeFigureOut">
              <a:rPr lang="en-US" smtClean="0"/>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5584C-771C-40F3-B3D2-1D2F144CBEA2}" type="slidenum">
              <a:rPr lang="en-US" smtClean="0"/>
              <a:t>‹#›</a:t>
            </a:fld>
            <a:endParaRPr lang="en-US" dirty="0"/>
          </a:p>
        </p:txBody>
      </p:sp>
    </p:spTree>
    <p:extLst>
      <p:ext uri="{BB962C8B-B14F-4D97-AF65-F5344CB8AC3E}">
        <p14:creationId xmlns:p14="http://schemas.microsoft.com/office/powerpoint/2010/main" val="214705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8ECE8-4395-470A-9EF5-C8559E1A84F3}" type="datetimeFigureOut">
              <a:rPr lang="en-US" smtClean="0"/>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5584C-771C-40F3-B3D2-1D2F144CBEA2}" type="slidenum">
              <a:rPr lang="en-US" smtClean="0"/>
              <a:t>‹#›</a:t>
            </a:fld>
            <a:endParaRPr lang="en-US" dirty="0"/>
          </a:p>
        </p:txBody>
      </p:sp>
    </p:spTree>
    <p:extLst>
      <p:ext uri="{BB962C8B-B14F-4D97-AF65-F5344CB8AC3E}">
        <p14:creationId xmlns:p14="http://schemas.microsoft.com/office/powerpoint/2010/main" val="188456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8ECE8-4395-470A-9EF5-C8559E1A84F3}" type="datetimeFigureOut">
              <a:rPr lang="en-US" smtClean="0"/>
              <a:t>8/15/2019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5584C-771C-40F3-B3D2-1D2F144CBEA2}" type="slidenum">
              <a:rPr lang="en-US" smtClean="0"/>
              <a:t>‹#›</a:t>
            </a:fld>
            <a:endParaRPr lang="en-US" dirty="0"/>
          </a:p>
        </p:txBody>
      </p:sp>
    </p:spTree>
    <p:extLst>
      <p:ext uri="{BB962C8B-B14F-4D97-AF65-F5344CB8AC3E}">
        <p14:creationId xmlns:p14="http://schemas.microsoft.com/office/powerpoint/2010/main" val="396743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2664296" cy="864096"/>
          </a:xfrm>
        </p:spPr>
        <p:txBody>
          <a:bodyPr>
            <a:normAutofit fontScale="90000"/>
          </a:bodyPr>
          <a:lstStyle/>
          <a:p>
            <a:r>
              <a:rPr lang="nb-NO" sz="2400" b="1" dirty="0"/>
              <a:t>Godkjent og signert regnskap 2018-19</a:t>
            </a:r>
            <a:endParaRPr lang="en-US" sz="24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181047"/>
            <a:ext cx="4239204" cy="6676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508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09" y="692696"/>
            <a:ext cx="673392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87624" y="4653136"/>
            <a:ext cx="6552728" cy="1754326"/>
          </a:xfrm>
          <a:prstGeom prst="rect">
            <a:avLst/>
          </a:prstGeom>
          <a:noFill/>
        </p:spPr>
        <p:txBody>
          <a:bodyPr wrap="square" rtlCol="0">
            <a:spAutoFit/>
          </a:bodyPr>
          <a:lstStyle/>
          <a:p>
            <a:r>
              <a:rPr lang="nb-NO" dirty="0"/>
              <a:t>...er vi enig da? Vi har det flott og meningsfullt sammen! Hva med alle de andre? Dette må vi jo få kommunisert ut til potensielle medlemmer og samfunnet forøvrig! Vi er heldige at vi har en Kommunikasjon og Webkomite som er i stand til å få dette ut gjennom vår Hjemmeside og Facebook. Vi andre må hjelpe til å fremskaffe innholdet, følgende komite har verktøyet:</a:t>
            </a:r>
          </a:p>
        </p:txBody>
      </p:sp>
      <p:grpSp>
        <p:nvGrpSpPr>
          <p:cNvPr id="5" name="Group 4"/>
          <p:cNvGrpSpPr/>
          <p:nvPr/>
        </p:nvGrpSpPr>
        <p:grpSpPr>
          <a:xfrm>
            <a:off x="1079612" y="4567308"/>
            <a:ext cx="6768752" cy="2232248"/>
            <a:chOff x="1115616" y="4509120"/>
            <a:chExt cx="6768752" cy="2232248"/>
          </a:xfrm>
        </p:grpSpPr>
        <p:sp>
          <p:nvSpPr>
            <p:cNvPr id="3" name="Rectangle 2"/>
            <p:cNvSpPr/>
            <p:nvPr/>
          </p:nvSpPr>
          <p:spPr>
            <a:xfrm>
              <a:off x="1115616" y="4509120"/>
              <a:ext cx="6768752"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83" y="4637045"/>
              <a:ext cx="3392817" cy="197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177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09" y="692696"/>
            <a:ext cx="673392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2915816" y="2924944"/>
            <a:ext cx="17281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15616" y="4725144"/>
            <a:ext cx="6624736" cy="923330"/>
          </a:xfrm>
          <a:prstGeom prst="rect">
            <a:avLst/>
          </a:prstGeom>
          <a:noFill/>
        </p:spPr>
        <p:txBody>
          <a:bodyPr wrap="square" rtlCol="0">
            <a:spAutoFit/>
          </a:bodyPr>
          <a:lstStyle/>
          <a:p>
            <a:r>
              <a:rPr lang="nb-NO" dirty="0"/>
              <a:t>Vår sosiale felleskap utvikles og styrkes når vi møtes på ulike arenaer. Friske meningsutvekslinger, gode historier - sammen med god mat og dertil drikke er viktige byggestener tilrettelagt av Festkomiteen:</a:t>
            </a:r>
            <a:endParaRPr lang="en-US" dirty="0"/>
          </a:p>
        </p:txBody>
      </p:sp>
      <p:grpSp>
        <p:nvGrpSpPr>
          <p:cNvPr id="8" name="Group 7"/>
          <p:cNvGrpSpPr/>
          <p:nvPr/>
        </p:nvGrpSpPr>
        <p:grpSpPr>
          <a:xfrm>
            <a:off x="971600" y="4281934"/>
            <a:ext cx="6912768" cy="2016224"/>
            <a:chOff x="971600" y="4581128"/>
            <a:chExt cx="6912768" cy="2016224"/>
          </a:xfrm>
        </p:grpSpPr>
        <p:sp>
          <p:nvSpPr>
            <p:cNvPr id="6" name="Rectangle 5"/>
            <p:cNvSpPr/>
            <p:nvPr/>
          </p:nvSpPr>
          <p:spPr>
            <a:xfrm>
              <a:off x="971600" y="4581128"/>
              <a:ext cx="6912768"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684365"/>
              <a:ext cx="19145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4716016" y="4439915"/>
            <a:ext cx="2736304" cy="1754326"/>
          </a:xfrm>
          <a:prstGeom prst="rect">
            <a:avLst/>
          </a:prstGeom>
          <a:noFill/>
        </p:spPr>
        <p:txBody>
          <a:bodyPr wrap="square" rtlCol="0">
            <a:spAutoFit/>
          </a:bodyPr>
          <a:lstStyle/>
          <a:p>
            <a:r>
              <a:rPr lang="nb-NO" b="1" dirty="0">
                <a:solidFill>
                  <a:schemeClr val="bg1"/>
                </a:solidFill>
              </a:rPr>
              <a:t>I år vil Festkomiteen gi oss ennå flere «byggestener» – kom og finn ut hva de vil gjøre </a:t>
            </a:r>
          </a:p>
          <a:p>
            <a:r>
              <a:rPr lang="nb-NO" b="1" dirty="0">
                <a:solidFill>
                  <a:schemeClr val="bg1"/>
                </a:solidFill>
              </a:rPr>
              <a:t>– vi trenger flere med på denne sosiale arenaen!</a:t>
            </a:r>
            <a:endParaRPr lang="en-US" b="1" dirty="0">
              <a:solidFill>
                <a:schemeClr val="bg1"/>
              </a:solidFill>
            </a:endParaRPr>
          </a:p>
        </p:txBody>
      </p:sp>
    </p:spTree>
    <p:extLst>
      <p:ext uri="{BB962C8B-B14F-4D97-AF65-F5344CB8AC3E}">
        <p14:creationId xmlns:p14="http://schemas.microsoft.com/office/powerpoint/2010/main" val="405332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09" y="692696"/>
            <a:ext cx="673392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2915816" y="2944318"/>
            <a:ext cx="17281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26958" y="4365104"/>
            <a:ext cx="6552728" cy="1754326"/>
          </a:xfrm>
          <a:prstGeom prst="rect">
            <a:avLst/>
          </a:prstGeom>
          <a:noFill/>
        </p:spPr>
        <p:txBody>
          <a:bodyPr wrap="square" rtlCol="0">
            <a:spAutoFit/>
          </a:bodyPr>
          <a:lstStyle/>
          <a:p>
            <a:r>
              <a:rPr lang="nb-NO" dirty="0"/>
              <a:t>Hurra!!! </a:t>
            </a:r>
          </a:p>
          <a:p>
            <a:endParaRPr lang="nb-NO" dirty="0"/>
          </a:p>
          <a:p>
            <a:r>
              <a:rPr lang="nb-NO" dirty="0"/>
              <a:t>Vi er 60 år og like vitale – 19 Oktober feirer vi oss selv og klubben sammen med våre partnere!</a:t>
            </a:r>
          </a:p>
          <a:p>
            <a:r>
              <a:rPr lang="nb-NO" dirty="0"/>
              <a:t>Dette er en komite verdig som har planlagt og vil gjennomføre vårt store jubileum:</a:t>
            </a:r>
            <a:endParaRPr lang="en-US" dirty="0"/>
          </a:p>
        </p:txBody>
      </p:sp>
      <p:grpSp>
        <p:nvGrpSpPr>
          <p:cNvPr id="12" name="Group 11"/>
          <p:cNvGrpSpPr/>
          <p:nvPr/>
        </p:nvGrpSpPr>
        <p:grpSpPr>
          <a:xfrm>
            <a:off x="1259632" y="4154863"/>
            <a:ext cx="6552728" cy="2376264"/>
            <a:chOff x="1126958" y="4365104"/>
            <a:chExt cx="6552728" cy="2376264"/>
          </a:xfrm>
        </p:grpSpPr>
        <p:sp>
          <p:nvSpPr>
            <p:cNvPr id="6" name="Rectangle 5"/>
            <p:cNvSpPr/>
            <p:nvPr/>
          </p:nvSpPr>
          <p:spPr>
            <a:xfrm>
              <a:off x="1126958" y="4365104"/>
              <a:ext cx="6552728"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235" y="4509120"/>
              <a:ext cx="3290431"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838801" y="404664"/>
            <a:ext cx="6973559" cy="6237312"/>
            <a:chOff x="910809" y="620688"/>
            <a:chExt cx="6973559" cy="6237312"/>
          </a:xfrm>
        </p:grpSpPr>
        <p:sp>
          <p:nvSpPr>
            <p:cNvPr id="7" name="Rectangle 6"/>
            <p:cNvSpPr/>
            <p:nvPr/>
          </p:nvSpPr>
          <p:spPr>
            <a:xfrm>
              <a:off x="910809" y="620688"/>
              <a:ext cx="6973559" cy="6237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973073" y="1034464"/>
              <a:ext cx="4860498" cy="5208076"/>
              <a:chOff x="1973073" y="1034464"/>
              <a:chExt cx="4860498" cy="5208076"/>
            </a:xfrm>
          </p:grpSpPr>
          <p:pic>
            <p:nvPicPr>
              <p:cNvPr id="10" name="Bild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3073" y="1034464"/>
                <a:ext cx="4860498" cy="3537361"/>
              </a:xfrm>
              <a:prstGeom prst="rect">
                <a:avLst/>
              </a:prstGeom>
              <a:noFill/>
              <a:ln>
                <a:noFill/>
              </a:ln>
            </p:spPr>
          </p:pic>
          <p:sp>
            <p:nvSpPr>
              <p:cNvPr id="8" name="TextBox 7"/>
              <p:cNvSpPr txBox="1"/>
              <p:nvPr/>
            </p:nvSpPr>
            <p:spPr>
              <a:xfrm>
                <a:off x="2088813" y="4919101"/>
                <a:ext cx="4629018" cy="1323439"/>
              </a:xfrm>
              <a:prstGeom prst="rect">
                <a:avLst/>
              </a:prstGeom>
              <a:noFill/>
            </p:spPr>
            <p:txBody>
              <a:bodyPr wrap="square" rtlCol="0">
                <a:spAutoFit/>
              </a:bodyPr>
              <a:lstStyle/>
              <a:p>
                <a:r>
                  <a:rPr lang="nb-NO" sz="2000" b="1" dirty="0"/>
                  <a:t>Urdihuset  i Michael Krohnsgt 62 er pyntet og reservert. Du er også tidligere orientert og vi håper og forventer en flott feiring med deg tilstede!</a:t>
                </a:r>
                <a:endParaRPr lang="en-US" sz="2000" b="1" dirty="0"/>
              </a:p>
            </p:txBody>
          </p:sp>
        </p:grpSp>
      </p:grpSp>
    </p:spTree>
    <p:extLst>
      <p:ext uri="{BB962C8B-B14F-4D97-AF65-F5344CB8AC3E}">
        <p14:creationId xmlns:p14="http://schemas.microsoft.com/office/powerpoint/2010/main" val="405332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09" y="692696"/>
            <a:ext cx="673392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2123728" y="2924944"/>
            <a:ext cx="25202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87624" y="4653136"/>
            <a:ext cx="7056784" cy="1754326"/>
          </a:xfrm>
          <a:prstGeom prst="rect">
            <a:avLst/>
          </a:prstGeom>
          <a:noFill/>
        </p:spPr>
        <p:txBody>
          <a:bodyPr wrap="square" rtlCol="0">
            <a:spAutoFit/>
          </a:bodyPr>
          <a:lstStyle/>
          <a:p>
            <a:r>
              <a:rPr lang="nb-NO" dirty="0"/>
              <a:t>.....vi jobber også med en fellestur til Maremma/Toscana om ett år. Tenk deg om før du legger faste planer for September/Oktober 2020. Da drar vi på en kulturell tur hvor vi fyller magen med god mat og toskanas viner, finner ut hvorfor Italia har verdens beste oliven olje og knytter ennå tettere bånd gjennom en fellesreise med parnere – en oval weekend!</a:t>
            </a:r>
          </a:p>
          <a:p>
            <a:r>
              <a:rPr lang="nb-NO" dirty="0"/>
              <a:t>To be continued....</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21" y="349275"/>
            <a:ext cx="4526027" cy="326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868" y="157276"/>
            <a:ext cx="4248472" cy="282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216" y="349275"/>
            <a:ext cx="3420244" cy="657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349275"/>
            <a:ext cx="4979652" cy="645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32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fade">
                                      <p:cBhvr>
                                        <p:cTn id="17" dur="1000"/>
                                        <p:tgtEl>
                                          <p:spTgt spid="10245"/>
                                        </p:tgtEl>
                                      </p:cBhvr>
                                    </p:animEffect>
                                    <p:anim calcmode="lin" valueType="num">
                                      <p:cBhvr>
                                        <p:cTn id="18" dur="1000" fill="hold"/>
                                        <p:tgtEl>
                                          <p:spTgt spid="10245"/>
                                        </p:tgtEl>
                                        <p:attrNameLst>
                                          <p:attrName>ppt_x</p:attrName>
                                        </p:attrNameLst>
                                      </p:cBhvr>
                                      <p:tavLst>
                                        <p:tav tm="0">
                                          <p:val>
                                            <p:strVal val="#ppt_x"/>
                                          </p:val>
                                        </p:tav>
                                        <p:tav tm="100000">
                                          <p:val>
                                            <p:strVal val="#ppt_x"/>
                                          </p:val>
                                        </p:tav>
                                      </p:tavLst>
                                    </p:anim>
                                    <p:anim calcmode="lin" valueType="num">
                                      <p:cBhvr>
                                        <p:cTn id="19"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44"/>
                                        </p:tgtEl>
                                        <p:attrNameLst>
                                          <p:attrName>style.visibility</p:attrName>
                                        </p:attrNameLst>
                                      </p:cBhvr>
                                      <p:to>
                                        <p:strVal val="visible"/>
                                      </p:to>
                                    </p:set>
                                    <p:animEffect transition="in" filter="fade">
                                      <p:cBhvr>
                                        <p:cTn id="24" dur="1000"/>
                                        <p:tgtEl>
                                          <p:spTgt spid="10244"/>
                                        </p:tgtEl>
                                      </p:cBhvr>
                                    </p:animEffect>
                                    <p:anim calcmode="lin" valueType="num">
                                      <p:cBhvr>
                                        <p:cTn id="25" dur="1000" fill="hold"/>
                                        <p:tgtEl>
                                          <p:spTgt spid="10244"/>
                                        </p:tgtEl>
                                        <p:attrNameLst>
                                          <p:attrName>ppt_x</p:attrName>
                                        </p:attrNameLst>
                                      </p:cBhvr>
                                      <p:tavLst>
                                        <p:tav tm="0">
                                          <p:val>
                                            <p:strVal val="#ppt_x"/>
                                          </p:val>
                                        </p:tav>
                                        <p:tav tm="100000">
                                          <p:val>
                                            <p:strVal val="#ppt_x"/>
                                          </p:val>
                                        </p:tav>
                                      </p:tavLst>
                                    </p:anim>
                                    <p:anim calcmode="lin" valueType="num">
                                      <p:cBhvr>
                                        <p:cTn id="26"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1979079" cy="246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57527" y="669549"/>
            <a:ext cx="4915117" cy="646331"/>
          </a:xfrm>
          <a:prstGeom prst="rect">
            <a:avLst/>
          </a:prstGeom>
          <a:noFill/>
        </p:spPr>
        <p:txBody>
          <a:bodyPr wrap="square" rtlCol="0">
            <a:spAutoFit/>
          </a:bodyPr>
          <a:lstStyle/>
          <a:p>
            <a:r>
              <a:rPr lang="nb-NO" dirty="0"/>
              <a:t>Til å drifte og gjennomføre våre felles forpliktelser har jeg et flott styre med meg  bestående av:</a:t>
            </a:r>
            <a:endParaRPr lang="en-US" dirty="0"/>
          </a:p>
        </p:txBody>
      </p:sp>
      <p:sp>
        <p:nvSpPr>
          <p:cNvPr id="5" name="TextBox 4"/>
          <p:cNvSpPr txBox="1"/>
          <p:nvPr/>
        </p:nvSpPr>
        <p:spPr>
          <a:xfrm>
            <a:off x="971600" y="2708920"/>
            <a:ext cx="5040560" cy="1754326"/>
          </a:xfrm>
          <a:prstGeom prst="rect">
            <a:avLst/>
          </a:prstGeom>
          <a:noFill/>
        </p:spPr>
        <p:txBody>
          <a:bodyPr wrap="square" rtlCol="0">
            <a:spAutoFit/>
          </a:bodyPr>
          <a:lstStyle/>
          <a:p>
            <a:r>
              <a:rPr lang="nn-NO" dirty="0"/>
              <a:t>Innkommende president:	Terje Steen Edvardsen</a:t>
            </a:r>
            <a:endParaRPr lang="en-US" dirty="0"/>
          </a:p>
          <a:p>
            <a:r>
              <a:rPr lang="nb-NO" dirty="0"/>
              <a:t>Styremedlem: 		Stein-Yngve Iversen</a:t>
            </a:r>
            <a:endParaRPr lang="en-US" dirty="0"/>
          </a:p>
          <a:p>
            <a:r>
              <a:rPr lang="nn-NO" dirty="0"/>
              <a:t>Sekretær: 		</a:t>
            </a:r>
            <a:r>
              <a:rPr lang="nb-NO" dirty="0"/>
              <a:t>Rune Hansen</a:t>
            </a:r>
            <a:endParaRPr lang="en-US" dirty="0"/>
          </a:p>
          <a:p>
            <a:r>
              <a:rPr lang="nn-NO" dirty="0"/>
              <a:t>Kasserer: 			Erik Lindmo</a:t>
            </a:r>
            <a:endParaRPr lang="en-US" dirty="0"/>
          </a:p>
          <a:p>
            <a:r>
              <a:rPr lang="nb-NO" dirty="0"/>
              <a:t>Past president: 		Eli Neshavn Høie</a:t>
            </a:r>
          </a:p>
          <a:p>
            <a:r>
              <a:rPr lang="nb-NO" dirty="0"/>
              <a:t>Nytt styremedlem:		??</a:t>
            </a:r>
            <a:endParaRPr lang="en-US" dirty="0"/>
          </a:p>
        </p:txBody>
      </p:sp>
      <p:grpSp>
        <p:nvGrpSpPr>
          <p:cNvPr id="9" name="Group 8"/>
          <p:cNvGrpSpPr/>
          <p:nvPr/>
        </p:nvGrpSpPr>
        <p:grpSpPr>
          <a:xfrm>
            <a:off x="1043608" y="4725144"/>
            <a:ext cx="4968552" cy="1952625"/>
            <a:chOff x="1043608" y="4725144"/>
            <a:chExt cx="4968552" cy="1952625"/>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360" y="4725144"/>
              <a:ext cx="22098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043608" y="5013176"/>
              <a:ext cx="2088232" cy="369332"/>
            </a:xfrm>
            <a:prstGeom prst="rect">
              <a:avLst/>
            </a:prstGeom>
            <a:noFill/>
          </p:spPr>
          <p:txBody>
            <a:bodyPr wrap="square" rtlCol="0">
              <a:spAutoFit/>
            </a:bodyPr>
            <a:lstStyle/>
            <a:p>
              <a:r>
                <a:rPr lang="nb-NO" dirty="0"/>
                <a:t>I kulissene jobber:</a:t>
              </a:r>
              <a:endParaRPr lang="en-US" dirty="0"/>
            </a:p>
          </p:txBody>
        </p:sp>
      </p:grpSp>
    </p:spTree>
    <p:extLst>
      <p:ext uri="{BB962C8B-B14F-4D97-AF65-F5344CB8AC3E}">
        <p14:creationId xmlns:p14="http://schemas.microsoft.com/office/powerpoint/2010/main" val="76479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Budsjett 2019-2020, </a:t>
            </a:r>
            <a:r>
              <a:rPr lang="nb-NO" sz="2000" dirty="0"/>
              <a:t>orientering</a:t>
            </a:r>
            <a:endParaRPr lang="en-US" sz="2000" dirty="0"/>
          </a:p>
        </p:txBody>
      </p:sp>
      <p:sp>
        <p:nvSpPr>
          <p:cNvPr id="3" name="Content Placeholder 2"/>
          <p:cNvSpPr>
            <a:spLocks noGrp="1"/>
          </p:cNvSpPr>
          <p:nvPr>
            <p:ph idx="1"/>
          </p:nvPr>
        </p:nvSpPr>
        <p:spPr/>
        <p:txBody>
          <a:bodyPr>
            <a:normAutofit fontScale="92500"/>
          </a:bodyPr>
          <a:lstStyle/>
          <a:p>
            <a:r>
              <a:rPr lang="nb-NO" sz="2800" dirty="0"/>
              <a:t>Et revidert budsjettforslag ble gjennomgått og vedtatt. Styret bemerket at budsjettert driftsresultat ikke er akseptabelt </a:t>
            </a:r>
            <a:r>
              <a:rPr lang="nb-NO" sz="2800" u="sng" dirty="0"/>
              <a:t>på sikt</a:t>
            </a:r>
            <a:r>
              <a:rPr lang="nb-NO" sz="2800" dirty="0"/>
              <a:t> og at vi bør sikte mot et budsjett som er i balanse. Eventuelt må styret bli enig om hvilket minimum nivå for egenkapital som vi vil akseptere.</a:t>
            </a:r>
            <a:endParaRPr lang="en-US" sz="2800" dirty="0"/>
          </a:p>
          <a:p>
            <a:r>
              <a:rPr lang="nb-NO" sz="2800" dirty="0"/>
              <a:t>Det var enighet om å vurdere hvilke muligheter som kan eksistere med å hente penger til prosjekter fra legater til eksisterende og nye prosjekter o.l.</a:t>
            </a:r>
          </a:p>
          <a:p>
            <a:r>
              <a:rPr lang="nb-NO" sz="2800" dirty="0"/>
              <a:t>Styre har vedtatt å øke kontigenten fra 1400 til 1600 kr per halvår. Kontigenten er ikke justert på 5 år (minimum)</a:t>
            </a:r>
            <a:endParaRPr lang="en-US" sz="2800" dirty="0"/>
          </a:p>
        </p:txBody>
      </p:sp>
    </p:spTree>
    <p:extLst>
      <p:ext uri="{BB962C8B-B14F-4D97-AF65-F5344CB8AC3E}">
        <p14:creationId xmlns:p14="http://schemas.microsoft.com/office/powerpoint/2010/main" val="137814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09" y="692696"/>
            <a:ext cx="673392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539552" y="2672916"/>
            <a:ext cx="6336704" cy="3601564"/>
            <a:chOff x="539552" y="2672916"/>
            <a:chExt cx="6336704" cy="3601564"/>
          </a:xfrm>
        </p:grpSpPr>
        <p:sp>
          <p:nvSpPr>
            <p:cNvPr id="4" name="TextBox 3"/>
            <p:cNvSpPr txBox="1"/>
            <p:nvPr/>
          </p:nvSpPr>
          <p:spPr>
            <a:xfrm>
              <a:off x="539552" y="4797152"/>
              <a:ext cx="6336704" cy="1477328"/>
            </a:xfrm>
            <a:prstGeom prst="rect">
              <a:avLst/>
            </a:prstGeom>
            <a:noFill/>
          </p:spPr>
          <p:txBody>
            <a:bodyPr wrap="square" rtlCol="0">
              <a:spAutoFit/>
            </a:bodyPr>
            <a:lstStyle/>
            <a:p>
              <a:r>
                <a:rPr lang="nb-NO" dirty="0"/>
                <a:t>Vi bygger et godt fellesskap....</a:t>
              </a:r>
            </a:p>
            <a:p>
              <a:r>
                <a:rPr lang="nb-NO" dirty="0"/>
                <a:t>- et godt program er en av flere ting som vil gi oss et interessant, lærerikt, sosialt fellesskap og om mulig – utfordre oss i måten vi er, tenker og samhandler med andre. Årets program er som følger:</a:t>
              </a:r>
              <a:endParaRPr lang="en-US" dirty="0"/>
            </a:p>
          </p:txBody>
        </p:sp>
        <p:grpSp>
          <p:nvGrpSpPr>
            <p:cNvPr id="10" name="Group 9"/>
            <p:cNvGrpSpPr/>
            <p:nvPr/>
          </p:nvGrpSpPr>
          <p:grpSpPr>
            <a:xfrm>
              <a:off x="2123728" y="2672916"/>
              <a:ext cx="2520280" cy="252028"/>
              <a:chOff x="2123728" y="2672916"/>
              <a:chExt cx="2520280" cy="252028"/>
            </a:xfrm>
          </p:grpSpPr>
          <p:cxnSp>
            <p:nvCxnSpPr>
              <p:cNvPr id="6" name="Straight Connector 5"/>
              <p:cNvCxnSpPr/>
              <p:nvPr/>
            </p:nvCxnSpPr>
            <p:spPr>
              <a:xfrm>
                <a:off x="3779912" y="2672916"/>
                <a:ext cx="8640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23728" y="2924944"/>
                <a:ext cx="25202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7327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4928"/>
            <a:ext cx="5516661" cy="588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44208" y="1916832"/>
            <a:ext cx="2448272" cy="1754326"/>
          </a:xfrm>
          <a:prstGeom prst="rect">
            <a:avLst/>
          </a:prstGeom>
          <a:noFill/>
        </p:spPr>
        <p:txBody>
          <a:bodyPr wrap="square" rtlCol="0">
            <a:spAutoFit/>
          </a:bodyPr>
          <a:lstStyle/>
          <a:p>
            <a:r>
              <a:rPr lang="nb-NO" dirty="0"/>
              <a:t>Vi har 20 møter</a:t>
            </a:r>
          </a:p>
          <a:p>
            <a:pPr marL="285750" indent="-285750">
              <a:buFontTx/>
              <a:buChar char="-"/>
            </a:pPr>
            <a:r>
              <a:rPr lang="nb-NO" dirty="0"/>
              <a:t>11 eksterne foredragsholdere</a:t>
            </a:r>
          </a:p>
          <a:p>
            <a:pPr marL="285750" indent="-285750">
              <a:buFontTx/>
              <a:buChar char="-"/>
            </a:pPr>
            <a:r>
              <a:rPr lang="nb-NO" dirty="0"/>
              <a:t>Hvorav 5 kvinner</a:t>
            </a:r>
          </a:p>
          <a:p>
            <a:pPr marL="285750" indent="-285750">
              <a:buFontTx/>
              <a:buChar char="-"/>
            </a:pPr>
            <a:endParaRPr lang="nb-NO" dirty="0"/>
          </a:p>
          <a:p>
            <a:endParaRPr lang="en-US" dirty="0"/>
          </a:p>
        </p:txBody>
      </p:sp>
    </p:spTree>
    <p:extLst>
      <p:ext uri="{BB962C8B-B14F-4D97-AF65-F5344CB8AC3E}">
        <p14:creationId xmlns:p14="http://schemas.microsoft.com/office/powerpoint/2010/main" val="86757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76672"/>
            <a:ext cx="8064896" cy="2585323"/>
          </a:xfrm>
          <a:prstGeom prst="rect">
            <a:avLst/>
          </a:prstGeom>
          <a:noFill/>
        </p:spPr>
        <p:txBody>
          <a:bodyPr wrap="square" rtlCol="0">
            <a:spAutoFit/>
          </a:bodyPr>
          <a:lstStyle/>
          <a:p>
            <a:r>
              <a:rPr lang="nb-NO" u="sng" dirty="0"/>
              <a:t>Mitt oppdrag </a:t>
            </a:r>
            <a:r>
              <a:rPr lang="nb-NO" dirty="0"/>
              <a:t>til Programkomiteen var og er:</a:t>
            </a:r>
          </a:p>
          <a:p>
            <a:r>
              <a:rPr lang="nb-NO" dirty="0"/>
              <a:t>- presenter det </a:t>
            </a:r>
            <a:r>
              <a:rPr lang="nb-NO" u="sng" dirty="0"/>
              <a:t>Unike Bergen</a:t>
            </a:r>
            <a:r>
              <a:rPr lang="nb-NO" dirty="0"/>
              <a:t> som gjør at vi er glad i byen vår og som gjør oss        spesielle:</a:t>
            </a:r>
          </a:p>
          <a:p>
            <a:r>
              <a:rPr lang="nb-NO" dirty="0"/>
              <a:t>	- gamle og nye penger</a:t>
            </a:r>
          </a:p>
          <a:p>
            <a:r>
              <a:rPr lang="nb-NO" dirty="0"/>
              <a:t>	- forskningsmiljøer, miljø og klima forkning i verdenstoppen</a:t>
            </a:r>
          </a:p>
          <a:p>
            <a:r>
              <a:rPr lang="nb-NO" dirty="0"/>
              <a:t>	- havbruks Bergen, «verden» samlet i vår by</a:t>
            </a:r>
          </a:p>
          <a:p>
            <a:r>
              <a:rPr lang="nb-NO" dirty="0"/>
              <a:t>	- Bergen, en Subsea pådriver og senter innen Olje og Gass verdenen</a:t>
            </a:r>
          </a:p>
          <a:p>
            <a:r>
              <a:rPr lang="nb-NO" dirty="0"/>
              <a:t>	- Festspillene, arena langt utover landets grenser</a:t>
            </a:r>
          </a:p>
          <a:p>
            <a:r>
              <a:rPr lang="nb-NO" dirty="0"/>
              <a:t>	</a:t>
            </a:r>
            <a:endParaRPr lang="en-US" dirty="0"/>
          </a:p>
        </p:txBody>
      </p:sp>
      <p:sp>
        <p:nvSpPr>
          <p:cNvPr id="2" name="TextBox 1"/>
          <p:cNvSpPr txBox="1"/>
          <p:nvPr/>
        </p:nvSpPr>
        <p:spPr>
          <a:xfrm>
            <a:off x="611560" y="3429000"/>
            <a:ext cx="7632848" cy="646331"/>
          </a:xfrm>
          <a:prstGeom prst="rect">
            <a:avLst/>
          </a:prstGeom>
          <a:noFill/>
        </p:spPr>
        <p:txBody>
          <a:bodyPr wrap="square" rtlCol="0">
            <a:spAutoFit/>
          </a:bodyPr>
          <a:lstStyle/>
          <a:p>
            <a:r>
              <a:rPr lang="nb-NO" dirty="0"/>
              <a:t>Selv er jeg innflytter til Bergen og kom hit i 1981. Da hadde jeg allerede truffet «jenten fra Bergen», men det er flere grunner til at jeg trives !</a:t>
            </a:r>
          </a:p>
        </p:txBody>
      </p:sp>
      <p:sp>
        <p:nvSpPr>
          <p:cNvPr id="5" name="TextBox 4"/>
          <p:cNvSpPr txBox="1"/>
          <p:nvPr/>
        </p:nvSpPr>
        <p:spPr>
          <a:xfrm>
            <a:off x="755576" y="4293096"/>
            <a:ext cx="7344816" cy="1754326"/>
          </a:xfrm>
          <a:prstGeom prst="rect">
            <a:avLst/>
          </a:prstGeom>
          <a:noFill/>
        </p:spPr>
        <p:txBody>
          <a:bodyPr wrap="square" rtlCol="0">
            <a:spAutoFit/>
          </a:bodyPr>
          <a:lstStyle/>
          <a:p>
            <a:r>
              <a:rPr lang="nb-NO" dirty="0"/>
              <a:t>Jeg er en realist, i mer enn en forstand, håper jeg, uteksaminert Sivilingeniør fra gamle stolte NTH. Realfaget og dets arbeidsliv har alltid engasjert meg. Etterhvert har jeg innsett at vi også trenger økonomer og et kulturliv. Dette finner jeg i Bergen og var mitt oppdrag til komiteen. Et spennende høstprogram vil forsettes inn i 2020 hvor mere av det indre liv og bedriftsbesøk er på min ønskeliste.</a:t>
            </a:r>
            <a:endParaRPr lang="en-US" dirty="0"/>
          </a:p>
        </p:txBody>
      </p:sp>
      <p:grpSp>
        <p:nvGrpSpPr>
          <p:cNvPr id="7" name="Group 6"/>
          <p:cNvGrpSpPr/>
          <p:nvPr/>
        </p:nvGrpSpPr>
        <p:grpSpPr>
          <a:xfrm>
            <a:off x="611560" y="3212976"/>
            <a:ext cx="7848872" cy="3535357"/>
            <a:chOff x="611560" y="3061995"/>
            <a:chExt cx="7848872" cy="3535357"/>
          </a:xfrm>
        </p:grpSpPr>
        <p:sp>
          <p:nvSpPr>
            <p:cNvPr id="6" name="Rectangle 5"/>
            <p:cNvSpPr/>
            <p:nvPr/>
          </p:nvSpPr>
          <p:spPr>
            <a:xfrm>
              <a:off x="611560" y="3061995"/>
              <a:ext cx="7848872" cy="35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96" y="3209712"/>
              <a:ext cx="3384376" cy="323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3072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059" y="259435"/>
            <a:ext cx="673392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2366797" y="3429000"/>
            <a:ext cx="17281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87624" y="4725144"/>
            <a:ext cx="6457108" cy="1477328"/>
          </a:xfrm>
          <a:prstGeom prst="rect">
            <a:avLst/>
          </a:prstGeom>
          <a:noFill/>
        </p:spPr>
        <p:txBody>
          <a:bodyPr wrap="square" rtlCol="0">
            <a:spAutoFit/>
          </a:bodyPr>
          <a:lstStyle/>
          <a:p>
            <a:r>
              <a:rPr lang="nb-NO" dirty="0"/>
              <a:t>....samfunnsnyttige prosjekter lokalt</a:t>
            </a:r>
          </a:p>
          <a:p>
            <a:r>
              <a:rPr lang="nb-NO" dirty="0"/>
              <a:t>	- vi har ett flott, relativt nytt prosjekt med Brann sitt 	gatelag. Dette skal engasjere og hjelpe mennesker ut av  	en vanskelig rusavhengighet gjennom fotball, 	kameratskap og respekt.</a:t>
            </a:r>
            <a:endParaRPr lang="en-US" dirty="0"/>
          </a:p>
        </p:txBody>
      </p:sp>
      <p:grpSp>
        <p:nvGrpSpPr>
          <p:cNvPr id="10" name="Group 9"/>
          <p:cNvGrpSpPr/>
          <p:nvPr/>
        </p:nvGrpSpPr>
        <p:grpSpPr>
          <a:xfrm>
            <a:off x="1151645" y="3739220"/>
            <a:ext cx="6768752" cy="2877992"/>
            <a:chOff x="908576" y="3719360"/>
            <a:chExt cx="6768752" cy="2877992"/>
          </a:xfrm>
        </p:grpSpPr>
        <p:grpSp>
          <p:nvGrpSpPr>
            <p:cNvPr id="9" name="Group 8"/>
            <p:cNvGrpSpPr/>
            <p:nvPr/>
          </p:nvGrpSpPr>
          <p:grpSpPr>
            <a:xfrm>
              <a:off x="908576" y="3719360"/>
              <a:ext cx="6768752" cy="2877992"/>
              <a:chOff x="908576" y="3719360"/>
              <a:chExt cx="6768752" cy="2877992"/>
            </a:xfrm>
          </p:grpSpPr>
          <p:sp>
            <p:nvSpPr>
              <p:cNvPr id="7" name="Rectangle 6"/>
              <p:cNvSpPr/>
              <p:nvPr/>
            </p:nvSpPr>
            <p:spPr>
              <a:xfrm>
                <a:off x="908576" y="3719360"/>
                <a:ext cx="6768752" cy="2877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834556"/>
                <a:ext cx="22955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1259632" y="5805264"/>
              <a:ext cx="6313092" cy="677108"/>
            </a:xfrm>
            <a:prstGeom prst="rect">
              <a:avLst/>
            </a:prstGeom>
            <a:noFill/>
          </p:spPr>
          <p:txBody>
            <a:bodyPr wrap="square" rtlCol="0">
              <a:spAutoFit/>
            </a:bodyPr>
            <a:lstStyle/>
            <a:p>
              <a:r>
                <a:rPr lang="nb-NO" dirty="0">
                  <a:solidFill>
                    <a:schemeClr val="bg1"/>
                  </a:solidFill>
                </a:rPr>
                <a:t>Vår </a:t>
              </a:r>
              <a:r>
                <a:rPr lang="nb-NO" sz="2000" b="1" dirty="0">
                  <a:solidFill>
                    <a:schemeClr val="bg1"/>
                  </a:solidFill>
                </a:rPr>
                <a:t>Service Prosjekt Komite </a:t>
              </a:r>
              <a:r>
                <a:rPr lang="nb-NO" dirty="0">
                  <a:solidFill>
                    <a:schemeClr val="bg1"/>
                  </a:solidFill>
                </a:rPr>
                <a:t>leder dette arbeidet samt vårt eldste og meget sosiale Skogryddingsprosjekt</a:t>
              </a:r>
              <a:endParaRPr lang="en-US" dirty="0">
                <a:solidFill>
                  <a:schemeClr val="bg1"/>
                </a:solidFill>
              </a:endParaRPr>
            </a:p>
          </p:txBody>
        </p:sp>
      </p:grpSp>
      <p:cxnSp>
        <p:nvCxnSpPr>
          <p:cNvPr id="12" name="Straight Connector 11"/>
          <p:cNvCxnSpPr/>
          <p:nvPr/>
        </p:nvCxnSpPr>
        <p:spPr>
          <a:xfrm>
            <a:off x="2411760" y="3140968"/>
            <a:ext cx="16832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85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09" y="692696"/>
            <a:ext cx="673392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2123728" y="3573016"/>
            <a:ext cx="17281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47864" y="35010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23728" y="3861048"/>
            <a:ext cx="17281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87624" y="4365104"/>
            <a:ext cx="6552728" cy="1477328"/>
          </a:xfrm>
          <a:prstGeom prst="rect">
            <a:avLst/>
          </a:prstGeom>
          <a:noFill/>
        </p:spPr>
        <p:txBody>
          <a:bodyPr wrap="square" rtlCol="0">
            <a:spAutoFit/>
          </a:bodyPr>
          <a:lstStyle/>
          <a:p>
            <a:r>
              <a:rPr lang="nb-NO" dirty="0"/>
              <a:t>Et av våre «flaggskip» er RotaXion. Et unikt samarbeid med Ny-Kronborg skole, støttet av Balderstiftelsen. Gi barn opplevelser, utfordre deres grenser, utvikle seg gjennom positive erfaringer sammen med andre ungdommer og voksne. RotaXion ledes som sedvane av vår innkommende president sammen med:</a:t>
            </a:r>
            <a:endParaRPr lang="en-US" dirty="0"/>
          </a:p>
        </p:txBody>
      </p:sp>
      <p:grpSp>
        <p:nvGrpSpPr>
          <p:cNvPr id="12" name="Group 11"/>
          <p:cNvGrpSpPr/>
          <p:nvPr/>
        </p:nvGrpSpPr>
        <p:grpSpPr>
          <a:xfrm>
            <a:off x="1168208" y="4176528"/>
            <a:ext cx="6457108" cy="2160240"/>
            <a:chOff x="1187624" y="4437112"/>
            <a:chExt cx="6457108" cy="2160240"/>
          </a:xfrm>
        </p:grpSpPr>
        <p:sp>
          <p:nvSpPr>
            <p:cNvPr id="11" name="Rectangle 10"/>
            <p:cNvSpPr/>
            <p:nvPr/>
          </p:nvSpPr>
          <p:spPr>
            <a:xfrm>
              <a:off x="1187624" y="4437112"/>
              <a:ext cx="64571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563590"/>
              <a:ext cx="2054501" cy="19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543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09" y="349792"/>
            <a:ext cx="673392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2103432" y="3212976"/>
            <a:ext cx="17281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03432" y="3501008"/>
            <a:ext cx="10081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11760" y="3789040"/>
            <a:ext cx="15121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5013176"/>
            <a:ext cx="6601124" cy="923330"/>
          </a:xfrm>
          <a:prstGeom prst="rect">
            <a:avLst/>
          </a:prstGeom>
          <a:noFill/>
        </p:spPr>
        <p:txBody>
          <a:bodyPr wrap="square" rtlCol="0">
            <a:spAutoFit/>
          </a:bodyPr>
          <a:lstStyle/>
          <a:p>
            <a:r>
              <a:rPr lang="nb-NO" dirty="0"/>
              <a:t>Uten ett internasjonalt prosjek fyller ikke en Rotary klubb sitt internasjonale mål. Jeg ønsker at vi skal vidreutvikle vår engasjement som vil frontes av vår Internasjonale Komite</a:t>
            </a:r>
            <a:endParaRPr lang="en-US" dirty="0"/>
          </a:p>
        </p:txBody>
      </p:sp>
      <p:grpSp>
        <p:nvGrpSpPr>
          <p:cNvPr id="12" name="Group 11"/>
          <p:cNvGrpSpPr/>
          <p:nvPr/>
        </p:nvGrpSpPr>
        <p:grpSpPr>
          <a:xfrm>
            <a:off x="1043608" y="4044092"/>
            <a:ext cx="6973559" cy="2736304"/>
            <a:chOff x="910809" y="4005064"/>
            <a:chExt cx="6973559" cy="2736304"/>
          </a:xfrm>
        </p:grpSpPr>
        <p:sp>
          <p:nvSpPr>
            <p:cNvPr id="11" name="Rectangle 10"/>
            <p:cNvSpPr/>
            <p:nvPr/>
          </p:nvSpPr>
          <p:spPr>
            <a:xfrm>
              <a:off x="910809" y="4005064"/>
              <a:ext cx="6973559"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142259"/>
              <a:ext cx="2283960" cy="243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extBox 13"/>
          <p:cNvSpPr txBox="1"/>
          <p:nvPr/>
        </p:nvSpPr>
        <p:spPr>
          <a:xfrm>
            <a:off x="5004048" y="4119583"/>
            <a:ext cx="2304256" cy="2585323"/>
          </a:xfrm>
          <a:prstGeom prst="rect">
            <a:avLst/>
          </a:prstGeom>
          <a:noFill/>
        </p:spPr>
        <p:txBody>
          <a:bodyPr wrap="square" rtlCol="0">
            <a:spAutoFit/>
          </a:bodyPr>
          <a:lstStyle/>
          <a:p>
            <a:r>
              <a:rPr lang="nb-NO" b="1" dirty="0">
                <a:solidFill>
                  <a:schemeClr val="bg1"/>
                </a:solidFill>
              </a:rPr>
              <a:t>I år har vi også en utvekslingsstudent hvor familien Nybråten igjen er vertsfamilie. Klubbens medlemmer må støtte aktivt opp om dette arbeidet. Vår kontakt er Randi Solberg </a:t>
            </a:r>
            <a:endParaRPr lang="en-US" b="1" dirty="0">
              <a:solidFill>
                <a:schemeClr val="bg1"/>
              </a:solidFill>
            </a:endParaRPr>
          </a:p>
        </p:txBody>
      </p:sp>
    </p:spTree>
    <p:extLst>
      <p:ext uri="{BB962C8B-B14F-4D97-AF65-F5344CB8AC3E}">
        <p14:creationId xmlns:p14="http://schemas.microsoft.com/office/powerpoint/2010/main" val="17543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09" y="692696"/>
            <a:ext cx="673392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2123728" y="2060848"/>
            <a:ext cx="23042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23728" y="2348880"/>
            <a:ext cx="18722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23728" y="2672916"/>
            <a:ext cx="15121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3608" y="4221088"/>
            <a:ext cx="6768752" cy="2308324"/>
          </a:xfrm>
          <a:prstGeom prst="rect">
            <a:avLst/>
          </a:prstGeom>
          <a:noFill/>
        </p:spPr>
        <p:txBody>
          <a:bodyPr wrap="square" rtlCol="0">
            <a:spAutoFit/>
          </a:bodyPr>
          <a:lstStyle/>
          <a:p>
            <a:r>
              <a:rPr lang="nb-NO" dirty="0"/>
              <a:t>Vi må utvide nettverket dvs rekruttere flere medlemmer til denne flotte klubben. Jeg ønsker primært å rekrutere yngre personer (45-55 årsklassen?), øke kvinneantallet og om vi får flere ulike yrker representert så er det en ekstra bonus! Rekrutering vil sikre klubben og oss medlemmer en livskraftig klubb også i fremtiden. Selv om Medlemsskapskomiteen skal lede dette arbeidet, vil jeg ønske/kreve at alle komiteer minst rekruterer ett nytt medlem, styret ikke unntatt. Dette vil gi oss minst 8 nye venner innen våren 2020.</a:t>
            </a:r>
          </a:p>
        </p:txBody>
      </p:sp>
      <p:grpSp>
        <p:nvGrpSpPr>
          <p:cNvPr id="14" name="Group 13"/>
          <p:cNvGrpSpPr/>
          <p:nvPr/>
        </p:nvGrpSpPr>
        <p:grpSpPr>
          <a:xfrm>
            <a:off x="1115616" y="4067444"/>
            <a:ext cx="6696744" cy="2520280"/>
            <a:chOff x="1043462" y="4143691"/>
            <a:chExt cx="6696744" cy="2520280"/>
          </a:xfrm>
        </p:grpSpPr>
        <p:sp>
          <p:nvSpPr>
            <p:cNvPr id="10" name="Rectangle 9"/>
            <p:cNvSpPr/>
            <p:nvPr/>
          </p:nvSpPr>
          <p:spPr>
            <a:xfrm>
              <a:off x="1043462" y="4143691"/>
              <a:ext cx="6696744"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4" y="4189753"/>
              <a:ext cx="2330159" cy="242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5052444" y="4588920"/>
            <a:ext cx="2592288" cy="1477328"/>
          </a:xfrm>
          <a:prstGeom prst="rect">
            <a:avLst/>
          </a:prstGeom>
          <a:noFill/>
        </p:spPr>
        <p:txBody>
          <a:bodyPr wrap="square" rtlCol="0">
            <a:spAutoFit/>
          </a:bodyPr>
          <a:lstStyle/>
          <a:p>
            <a:r>
              <a:rPr lang="nb-NO" b="1" dirty="0">
                <a:solidFill>
                  <a:schemeClr val="bg1"/>
                </a:solidFill>
              </a:rPr>
              <a:t>Vi er alle «selgere»  og vi må «selge» budskapet om våre projekter, kameratskap og sosiale nettverk.</a:t>
            </a:r>
            <a:endParaRPr lang="en-US" b="1" dirty="0">
              <a:solidFill>
                <a:schemeClr val="bg1"/>
              </a:solidFill>
            </a:endParaRPr>
          </a:p>
        </p:txBody>
      </p:sp>
    </p:spTree>
    <p:extLst>
      <p:ext uri="{BB962C8B-B14F-4D97-AF65-F5344CB8AC3E}">
        <p14:creationId xmlns:p14="http://schemas.microsoft.com/office/powerpoint/2010/main" val="17543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845</Words>
  <Application>Microsoft Office PowerPoint</Application>
  <PresentationFormat>Skjermfremvisning (4:3)</PresentationFormat>
  <Paragraphs>47</Paragraphs>
  <Slides>14</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14</vt:i4>
      </vt:variant>
    </vt:vector>
  </HeadingPairs>
  <TitlesOfParts>
    <vt:vector size="17" baseType="lpstr">
      <vt:lpstr>Arial</vt:lpstr>
      <vt:lpstr>Calibri</vt:lpstr>
      <vt:lpstr>Office Theme</vt:lpstr>
      <vt:lpstr>Godkjent og signert regnskap 2018-19</vt:lpstr>
      <vt:lpstr>Budsjett 2019-2020, orientering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Xylem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Sigbjørn Haugland</cp:lastModifiedBy>
  <cp:revision>33</cp:revision>
  <dcterms:created xsi:type="dcterms:W3CDTF">2019-08-13T08:57:51Z</dcterms:created>
  <dcterms:modified xsi:type="dcterms:W3CDTF">2019-08-15T09:30:20Z</dcterms:modified>
</cp:coreProperties>
</file>