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5" r:id="rId2"/>
    <p:sldMasterId id="2147483781" r:id="rId3"/>
  </p:sldMasterIdLst>
  <p:notesMasterIdLst>
    <p:notesMasterId r:id="rId25"/>
  </p:notesMasterIdLst>
  <p:handoutMasterIdLst>
    <p:handoutMasterId r:id="rId26"/>
  </p:handoutMasterIdLst>
  <p:sldIdLst>
    <p:sldId id="376" r:id="rId4"/>
    <p:sldId id="542" r:id="rId5"/>
    <p:sldId id="543" r:id="rId6"/>
    <p:sldId id="462" r:id="rId7"/>
    <p:sldId id="564" r:id="rId8"/>
    <p:sldId id="463" r:id="rId9"/>
    <p:sldId id="464" r:id="rId10"/>
    <p:sldId id="561" r:id="rId11"/>
    <p:sldId id="562" r:id="rId12"/>
    <p:sldId id="544" r:id="rId13"/>
    <p:sldId id="465" r:id="rId14"/>
    <p:sldId id="398" r:id="rId15"/>
    <p:sldId id="399" r:id="rId16"/>
    <p:sldId id="618" r:id="rId17"/>
    <p:sldId id="559" r:id="rId18"/>
    <p:sldId id="560" r:id="rId19"/>
    <p:sldId id="400" r:id="rId20"/>
    <p:sldId id="587" r:id="rId21"/>
    <p:sldId id="553" r:id="rId22"/>
    <p:sldId id="616" r:id="rId23"/>
    <p:sldId id="266" r:id="rId24"/>
  </p:sldIdLst>
  <p:sldSz cx="9144000" cy="6858000" type="screen4x3"/>
  <p:notesSz cx="6834188" cy="997902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96">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53CF6"/>
    <a:srgbClr val="4D4DE5"/>
    <a:srgbClr val="FFCCFF"/>
    <a:srgbClr val="CCFFFF"/>
    <a:srgbClr val="CCFFCC"/>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4"/>
    <p:restoredTop sz="94666"/>
  </p:normalViewPr>
  <p:slideViewPr>
    <p:cSldViewPr showGuides="1">
      <p:cViewPr varScale="1">
        <p:scale>
          <a:sx n="81" d="100"/>
          <a:sy n="81" d="100"/>
        </p:scale>
        <p:origin x="1842" y="90"/>
      </p:cViewPr>
      <p:guideLst>
        <p:guide orient="horz" pos="1796"/>
        <p:guide pos="2834"/>
      </p:guideLst>
    </p:cSldViewPr>
  </p:slideViewPr>
  <p:outlineViewPr>
    <p:cViewPr>
      <p:scale>
        <a:sx n="33" d="100"/>
        <a:sy n="33" d="100"/>
      </p:scale>
      <p:origin x="0" y="48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81923" name="Rectangle 3"/>
          <p:cNvSpPr>
            <a:spLocks noGrp="1" noChangeArrowheads="1"/>
          </p:cNvSpPr>
          <p:nvPr>
            <p:ph type="dt" sz="quarter" idx="1"/>
          </p:nvPr>
        </p:nvSpPr>
        <p:spPr bwMode="auto">
          <a:xfrm>
            <a:off x="3871913" y="0"/>
            <a:ext cx="2960687"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nb-NO"/>
          </a:p>
        </p:txBody>
      </p:sp>
      <p:sp>
        <p:nvSpPr>
          <p:cNvPr id="81924" name="Rectangle 4"/>
          <p:cNvSpPr>
            <a:spLocks noGrp="1" noChangeArrowheads="1"/>
          </p:cNvSpPr>
          <p:nvPr>
            <p:ph type="ftr" sz="quarter" idx="2"/>
          </p:nvPr>
        </p:nvSpPr>
        <p:spPr bwMode="auto">
          <a:xfrm>
            <a:off x="0" y="9478963"/>
            <a:ext cx="2962275"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81925" name="Rectangle 5"/>
          <p:cNvSpPr>
            <a:spLocks noGrp="1" noChangeArrowheads="1"/>
          </p:cNvSpPr>
          <p:nvPr>
            <p:ph type="sldNum" sz="quarter" idx="3"/>
          </p:nvPr>
        </p:nvSpPr>
        <p:spPr bwMode="auto">
          <a:xfrm>
            <a:off x="3871913" y="9478963"/>
            <a:ext cx="2960687"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fld id="{4A50D4F8-9FFD-9C45-8284-FCAB3649B21E}" type="slidenum">
              <a:rPr lang="nb-NO" altLang="nb-NO"/>
              <a:pPr>
                <a:defRPr/>
              </a:pPr>
              <a:t>‹#›</a:t>
            </a:fld>
            <a:endParaRPr lang="nb-NO" altLang="nb-NO"/>
          </a:p>
        </p:txBody>
      </p:sp>
    </p:spTree>
    <p:extLst>
      <p:ext uri="{BB962C8B-B14F-4D97-AF65-F5344CB8AC3E}">
        <p14:creationId xmlns:p14="http://schemas.microsoft.com/office/powerpoint/2010/main" val="162207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7827" name="Rectangle 3"/>
          <p:cNvSpPr>
            <a:spLocks noGrp="1" noChangeArrowheads="1"/>
          </p:cNvSpPr>
          <p:nvPr>
            <p:ph type="dt" idx="1"/>
          </p:nvPr>
        </p:nvSpPr>
        <p:spPr bwMode="auto">
          <a:xfrm>
            <a:off x="3871913" y="0"/>
            <a:ext cx="2960687"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 uri="{53640926-AAD7-44d8-BBD7-CCE9431645EC}">
              <a14:shadowObscured xmlns="" xmlns:a14="http://schemas.microsoft.com/office/drawing/2010/main" xmlns:mv="urn:schemas-microsoft-com:mac:vml" xmlns:mc="http://schemas.openxmlformats.org/markup-compatibility/2006" val="1"/>
            </a:ext>
            <a:ext uri="{FAA26D3D-D897-4be2-8F04-BA451C77F1D7}">
              <ma14:placeholderFlag xmlns="" xmlns:ma14="http://schemas.microsoft.com/office/mac/drawingml/2011/main" xmlns:mv="urn:schemas-microsoft-com:mac:vml" xmlns:mc="http://schemas.openxmlformats.org/markup-compatibility/2006" val="1"/>
            </a:ext>
          </a:extLst>
        </p:spPr>
      </p:sp>
      <p:sp>
        <p:nvSpPr>
          <p:cNvPr id="77829" name="Rectangle 5"/>
          <p:cNvSpPr>
            <a:spLocks noGrp="1" noChangeArrowheads="1"/>
          </p:cNvSpPr>
          <p:nvPr>
            <p:ph type="body" sz="quarter" idx="3"/>
          </p:nvPr>
        </p:nvSpPr>
        <p:spPr bwMode="auto">
          <a:xfrm>
            <a:off x="684213" y="4740275"/>
            <a:ext cx="5467350" cy="449103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Klikk for å redigere tekststiler i malen</a:t>
            </a:r>
          </a:p>
          <a:p>
            <a:pPr lvl="1"/>
            <a:r>
              <a:rPr lang="en-US" noProof="0"/>
              <a:t>Andre nivå</a:t>
            </a:r>
          </a:p>
          <a:p>
            <a:pPr lvl="2"/>
            <a:r>
              <a:rPr lang="en-US" noProof="0"/>
              <a:t>Tredje nivå</a:t>
            </a:r>
          </a:p>
          <a:p>
            <a:pPr lvl="3"/>
            <a:r>
              <a:rPr lang="en-US" noProof="0"/>
              <a:t>Fjerde nivå</a:t>
            </a:r>
          </a:p>
          <a:p>
            <a:pPr lvl="4"/>
            <a:r>
              <a:rPr lang="en-US" noProof="0"/>
              <a:t>Femte nivå</a:t>
            </a:r>
          </a:p>
        </p:txBody>
      </p:sp>
      <p:sp>
        <p:nvSpPr>
          <p:cNvPr id="77830" name="Rectangle 6"/>
          <p:cNvSpPr>
            <a:spLocks noGrp="1" noChangeArrowheads="1"/>
          </p:cNvSpPr>
          <p:nvPr>
            <p:ph type="ftr" sz="quarter" idx="4"/>
          </p:nvPr>
        </p:nvSpPr>
        <p:spPr bwMode="auto">
          <a:xfrm>
            <a:off x="0" y="9478963"/>
            <a:ext cx="2962275"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7831" name="Rectangle 7"/>
          <p:cNvSpPr>
            <a:spLocks noGrp="1" noChangeArrowheads="1"/>
          </p:cNvSpPr>
          <p:nvPr>
            <p:ph type="sldNum" sz="quarter" idx="5"/>
          </p:nvPr>
        </p:nvSpPr>
        <p:spPr bwMode="auto">
          <a:xfrm>
            <a:off x="3871913" y="9478963"/>
            <a:ext cx="2960687" cy="4984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fld id="{961A2E4C-9139-8C4C-ADFF-09EDE7C43962}" type="slidenum">
              <a:rPr lang="en-US" altLang="nb-NO"/>
              <a:pPr>
                <a:defRPr/>
              </a:pPr>
              <a:t>‹#›</a:t>
            </a:fld>
            <a:endParaRPr lang="en-US" altLang="nb-NO"/>
          </a:p>
        </p:txBody>
      </p:sp>
    </p:spTree>
    <p:extLst>
      <p:ext uri="{BB962C8B-B14F-4D97-AF65-F5344CB8AC3E}">
        <p14:creationId xmlns:p14="http://schemas.microsoft.com/office/powerpoint/2010/main" val="1293607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0F3872-E1D1-DE47-9FDF-64A986DDB3E2}" type="slidenum">
              <a:rPr lang="en-US" sz="1200"/>
              <a:pPr eaLnBrk="1" hangingPunct="1"/>
              <a:t>1</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1920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D17DE8B0-C9C4-CA45-82A2-A5F9271D791A}" type="slidenum">
              <a:rPr lang="nb-NO" altLang="nb-NO"/>
              <a:pPr>
                <a:defRPr/>
              </a:pPr>
              <a:t>‹#›</a:t>
            </a:fld>
            <a:endParaRPr lang="nb-NO" altLang="nb-NO"/>
          </a:p>
        </p:txBody>
      </p:sp>
    </p:spTree>
    <p:extLst>
      <p:ext uri="{BB962C8B-B14F-4D97-AF65-F5344CB8AC3E}">
        <p14:creationId xmlns:p14="http://schemas.microsoft.com/office/powerpoint/2010/main" val="910207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7B3B817-2021-0C47-B83E-A1E99FE67E76}" type="slidenum">
              <a:rPr lang="nb-NO" altLang="nb-NO"/>
              <a:pPr>
                <a:defRPr/>
              </a:pPr>
              <a:t>‹#›</a:t>
            </a:fld>
            <a:endParaRPr lang="nb-NO" altLang="nb-NO"/>
          </a:p>
        </p:txBody>
      </p:sp>
    </p:spTree>
    <p:extLst>
      <p:ext uri="{BB962C8B-B14F-4D97-AF65-F5344CB8AC3E}">
        <p14:creationId xmlns:p14="http://schemas.microsoft.com/office/powerpoint/2010/main" val="4072343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301625" y="1676400"/>
            <a:ext cx="4194175"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851F9529-44EB-A14B-BBA7-19901B9A5CC5}" type="slidenum">
              <a:rPr lang="nb-NO" altLang="nb-NO"/>
              <a:pPr>
                <a:defRPr/>
              </a:pPr>
              <a:t>‹#›</a:t>
            </a:fld>
            <a:endParaRPr lang="nb-NO" altLang="nb-NO"/>
          </a:p>
        </p:txBody>
      </p:sp>
    </p:spTree>
    <p:extLst>
      <p:ext uri="{BB962C8B-B14F-4D97-AF65-F5344CB8AC3E}">
        <p14:creationId xmlns:p14="http://schemas.microsoft.com/office/powerpoint/2010/main" val="14998813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F65A4FDE-9FFD-3149-9FD0-C11514FD9D86}" type="slidenum">
              <a:rPr lang="en-US"/>
              <a:pPr>
                <a:defRPr/>
              </a:pPr>
              <a:t>‹#›</a:t>
            </a:fld>
            <a:endParaRPr lang="en-US"/>
          </a:p>
        </p:txBody>
      </p:sp>
    </p:spTree>
    <p:extLst>
      <p:ext uri="{BB962C8B-B14F-4D97-AF65-F5344CB8AC3E}">
        <p14:creationId xmlns:p14="http://schemas.microsoft.com/office/powerpoint/2010/main" val="231562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9135443-FA61-F04E-BAAA-F19AF22C0517}" type="slidenum">
              <a:rPr lang="nb-NO" altLang="nb-NO"/>
              <a:pPr>
                <a:defRPr/>
              </a:pPr>
              <a:t>‹#›</a:t>
            </a:fld>
            <a:endParaRPr lang="nb-NO" altLang="nb-NO"/>
          </a:p>
        </p:txBody>
      </p:sp>
    </p:spTree>
    <p:extLst>
      <p:ext uri="{BB962C8B-B14F-4D97-AF65-F5344CB8AC3E}">
        <p14:creationId xmlns:p14="http://schemas.microsoft.com/office/powerpoint/2010/main" val="6778999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93526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73624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33702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23428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30909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21460628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410602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nb-NO"/>
              <a:t>Klikk for å redigere tittelstil</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27483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957657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688674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270781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9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377827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Dra bildet til plassholderen eller klikk ikonet for å legge til</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1527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4280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464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97903395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388671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54981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85670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F35E09B8-FF56-2D4C-A172-9BD600C9326D}" type="slidenum">
              <a:rPr lang="nb-NO" altLang="nb-NO"/>
              <a:pPr>
                <a:defRPr/>
              </a:pPr>
              <a:t>‹#›</a:t>
            </a:fld>
            <a:endParaRPr lang="nb-NO" altLang="nb-NO"/>
          </a:p>
        </p:txBody>
      </p:sp>
    </p:spTree>
    <p:extLst>
      <p:ext uri="{BB962C8B-B14F-4D97-AF65-F5344CB8AC3E}">
        <p14:creationId xmlns:p14="http://schemas.microsoft.com/office/powerpoint/2010/main" val="42346596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543492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30293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66921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7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958249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882666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9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8086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691480872"/>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0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389439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307EDCBF-7240-9E41-88D0-0F8DD7D5EAE4}" type="slidenum">
              <a:rPr lang="en-US"/>
              <a:pPr>
                <a:defRPr/>
              </a:pPr>
              <a:t>‹#›</a:t>
            </a:fld>
            <a:endParaRPr lang="en-US"/>
          </a:p>
        </p:txBody>
      </p:sp>
    </p:spTree>
    <p:extLst>
      <p:ext uri="{BB962C8B-B14F-4D97-AF65-F5344CB8AC3E}">
        <p14:creationId xmlns:p14="http://schemas.microsoft.com/office/powerpoint/2010/main" val="3554260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47912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BFAD9F51-E4DA-894C-9720-E43A5666C269}" type="slidenum">
              <a:rPr lang="en-US"/>
              <a:pPr>
                <a:defRPr/>
              </a:pPr>
              <a:t>‹#›</a:t>
            </a:fld>
            <a:endParaRPr lang="en-US"/>
          </a:p>
        </p:txBody>
      </p:sp>
    </p:spTree>
    <p:extLst>
      <p:ext uri="{BB962C8B-B14F-4D97-AF65-F5344CB8AC3E}">
        <p14:creationId xmlns:p14="http://schemas.microsoft.com/office/powerpoint/2010/main" val="2729845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556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26583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D7C2EBB2-AC88-9E49-94AD-6F3B411C4719}" type="slidenum">
              <a:rPr lang="en-US"/>
              <a:pPr>
                <a:defRPr/>
              </a:pPr>
              <a:t>‹#›</a:t>
            </a:fld>
            <a:endParaRPr lang="en-US"/>
          </a:p>
        </p:txBody>
      </p:sp>
    </p:spTree>
    <p:extLst>
      <p:ext uri="{BB962C8B-B14F-4D97-AF65-F5344CB8AC3E}">
        <p14:creationId xmlns:p14="http://schemas.microsoft.com/office/powerpoint/2010/main" val="3178991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922273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242951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88406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67934583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2054797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1376376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4057200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24424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899687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113493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511718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105377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83D2BCE0-FBEC-1D4F-9FFC-4ECF27E19F4C}" type="slidenum">
              <a:rPr lang="nb-NO" altLang="nb-NO"/>
              <a:pPr>
                <a:defRPr/>
              </a:pPr>
              <a:t>‹#›</a:t>
            </a:fld>
            <a:endParaRPr lang="nb-NO" altLang="nb-NO"/>
          </a:p>
        </p:txBody>
      </p:sp>
    </p:spTree>
    <p:extLst>
      <p:ext uri="{BB962C8B-B14F-4D97-AF65-F5344CB8AC3E}">
        <p14:creationId xmlns:p14="http://schemas.microsoft.com/office/powerpoint/2010/main" val="200503592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98952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116095"/>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74149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6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414757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7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09865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8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142494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9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440267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0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280605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17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7262836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571ECA97-32B4-7D48-8937-C54B90A4D272}" type="slidenum">
              <a:rPr lang="en-US"/>
              <a:pPr>
                <a:defRPr/>
              </a:pPr>
              <a:t>‹#›</a:t>
            </a:fld>
            <a:endParaRPr lang="en-US"/>
          </a:p>
        </p:txBody>
      </p:sp>
    </p:spTree>
    <p:extLst>
      <p:ext uri="{BB962C8B-B14F-4D97-AF65-F5344CB8AC3E}">
        <p14:creationId xmlns:p14="http://schemas.microsoft.com/office/powerpoint/2010/main" val="2387572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36791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AE5D0FC-5775-474D-80F2-FAABE0D9889B}" type="slidenum">
              <a:rPr lang="nb-NO" altLang="nb-NO"/>
              <a:pPr>
                <a:defRPr/>
              </a:pPr>
              <a:t>‹#›</a:t>
            </a:fld>
            <a:endParaRPr lang="nb-NO" altLang="nb-NO"/>
          </a:p>
        </p:txBody>
      </p:sp>
    </p:spTree>
    <p:extLst>
      <p:ext uri="{BB962C8B-B14F-4D97-AF65-F5344CB8AC3E}">
        <p14:creationId xmlns:p14="http://schemas.microsoft.com/office/powerpoint/2010/main" val="231044404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7D038F1B-D244-1845-98DD-B9227A1A70CC}" type="slidenum">
              <a:rPr lang="en-US"/>
              <a:pPr>
                <a:defRPr/>
              </a:pPr>
              <a:t>‹#›</a:t>
            </a:fld>
            <a:endParaRPr lang="en-US"/>
          </a:p>
        </p:txBody>
      </p:sp>
    </p:spTree>
    <p:extLst>
      <p:ext uri="{BB962C8B-B14F-4D97-AF65-F5344CB8AC3E}">
        <p14:creationId xmlns:p14="http://schemas.microsoft.com/office/powerpoint/2010/main" val="839909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E32A7031-D120-1844-8204-AEDD901FE7A0}" type="slidenum">
              <a:rPr lang="en-US"/>
              <a:pPr>
                <a:defRPr/>
              </a:pPr>
              <a:t>‹#›</a:t>
            </a:fld>
            <a:endParaRPr lang="en-US"/>
          </a:p>
        </p:txBody>
      </p:sp>
    </p:spTree>
    <p:extLst>
      <p:ext uri="{BB962C8B-B14F-4D97-AF65-F5344CB8AC3E}">
        <p14:creationId xmlns:p14="http://schemas.microsoft.com/office/powerpoint/2010/main" val="3137510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700286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000431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4146754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521195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50511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301625" y="1676400"/>
            <a:ext cx="8540750"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A778834A-355D-7747-A733-7EF19C6C7DAB}" type="slidenum">
              <a:rPr lang="nb-NO" altLang="nb-NO"/>
              <a:pPr>
                <a:defRPr/>
              </a:pPr>
              <a:t>‹#›</a:t>
            </a:fld>
            <a:endParaRPr lang="nb-NO" altLang="nb-NO"/>
          </a:p>
        </p:txBody>
      </p:sp>
    </p:spTree>
    <p:extLst>
      <p:ext uri="{BB962C8B-B14F-4D97-AF65-F5344CB8AC3E}">
        <p14:creationId xmlns:p14="http://schemas.microsoft.com/office/powerpoint/2010/main" val="15670604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BE247FB0-0450-6E47-857E-2BF302262C20}" type="slidenum">
              <a:rPr lang="nb-NO" altLang="nb-NO"/>
              <a:pPr>
                <a:defRPr/>
              </a:pPr>
              <a:t>‹#›</a:t>
            </a:fld>
            <a:endParaRPr lang="nb-NO" altLang="nb-NO"/>
          </a:p>
        </p:txBody>
      </p:sp>
    </p:spTree>
    <p:extLst>
      <p:ext uri="{BB962C8B-B14F-4D97-AF65-F5344CB8AC3E}">
        <p14:creationId xmlns:p14="http://schemas.microsoft.com/office/powerpoint/2010/main" val="3885997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3.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image" Target="../media/image3.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28" name="Picture 4"/>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cs typeface="Arial Narrow"/>
              </a:rPr>
              <a:t>TITLE  |  </a:t>
            </a:r>
            <a:fld id="{2439D4B0-956E-0B4F-A2CD-5939B2A8402B}" type="slidenum">
              <a:rPr lang="en-US" sz="900" spc="300">
                <a:solidFill>
                  <a:srgbClr val="BCBDC0"/>
                </a:solidFill>
                <a:latin typeface="Arial Narrow"/>
                <a:cs typeface="Arial Narrow"/>
              </a:rPr>
              <a:pPr algn="r" eaLnBrk="0" hangingPunct="0">
                <a:defRPr/>
              </a:pPr>
              <a:t>‹#›</a:t>
            </a:fld>
            <a:r>
              <a:rPr lang="en-US" sz="900" spc="300" dirty="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10243" name="Picture 5"/>
          <p:cNvPicPr>
            <a:picLocks noChangeAspect="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4031" r:id="rId14"/>
    <p:sldLayoutId id="2147484032" r:id="rId15"/>
    <p:sldLayoutId id="2147483984" r:id="rId16"/>
    <p:sldLayoutId id="2147483985" r:id="rId17"/>
    <p:sldLayoutId id="2147483986" r:id="rId18"/>
    <p:sldLayoutId id="2147484033" r:id="rId19"/>
    <p:sldLayoutId id="2147483987" r:id="rId20"/>
    <p:sldLayoutId id="2147483988" r:id="rId21"/>
    <p:sldLayoutId id="2147483989" r:id="rId22"/>
    <p:sldLayoutId id="2147483990" r:id="rId23"/>
    <p:sldLayoutId id="2147483991" r:id="rId24"/>
    <p:sldLayoutId id="2147483992" r:id="rId25"/>
    <p:sldLayoutId id="2147483993" r:id="rId26"/>
    <p:sldLayoutId id="2147484034" r:id="rId27"/>
    <p:sldLayoutId id="2147483998" r:id="rId28"/>
    <p:sldLayoutId id="2147484036" r:id="rId29"/>
    <p:sldLayoutId id="2147484049" r:id="rId30"/>
    <p:sldLayoutId id="2147484050" r:id="rId31"/>
    <p:sldLayoutId id="2147484051" r:id="rId3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cs typeface="Arial Narrow"/>
              </a:rPr>
              <a:t>TITLE |  </a:t>
            </a:r>
            <a:fld id="{AE72E29A-C469-5946-96C1-E378EDA74254}" type="slidenum">
              <a:rPr lang="en-US" sz="900" spc="300">
                <a:solidFill>
                  <a:srgbClr val="BCBDC0"/>
                </a:solidFill>
                <a:latin typeface="Arial Narrow"/>
                <a:cs typeface="Arial Narrow"/>
              </a:rPr>
              <a:pPr algn="r" eaLnBrk="0" hangingPunct="0">
                <a:defRPr/>
              </a:pPr>
              <a:t>‹#›</a:t>
            </a:fld>
            <a:r>
              <a:rPr lang="en-US" sz="900" spc="300" dirty="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20483" name="Picture 3"/>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3999" r:id="rId8"/>
    <p:sldLayoutId id="2147484000" r:id="rId9"/>
    <p:sldLayoutId id="2147484001" r:id="rId10"/>
    <p:sldLayoutId id="2147484002" r:id="rId11"/>
    <p:sldLayoutId id="2147484044"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45" r:id="rId22"/>
    <p:sldLayoutId id="2147484012" r:id="rId23"/>
    <p:sldLayoutId id="2147484046" r:id="rId24"/>
    <p:sldLayoutId id="2147484047" r:id="rId25"/>
    <p:sldLayoutId id="2147484013" r:id="rId26"/>
    <p:sldLayoutId id="2147484014" r:id="rId27"/>
    <p:sldLayoutId id="2147484015" r:id="rId28"/>
    <p:sldLayoutId id="2147484016" r:id="rId29"/>
    <p:sldLayoutId id="2147484017" r:id="rId3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rotary.no/no/rotary-og-fn#.WhF2y7aZMWo"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hyperlink" Target="http://www.rotary.no" TargetMode="Externa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my.rotary.org/en/news-media/calendar"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slide" Target="slide2.xml"/><Relationship Id="rId5" Type="http://schemas.openxmlformats.org/officeDocument/2006/relationships/image" Target="../media/image3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tel 3"/>
          <p:cNvSpPr>
            <a:spLocks noGrp="1"/>
          </p:cNvSpPr>
          <p:nvPr>
            <p:ph type="ctrTitle"/>
          </p:nvPr>
        </p:nvSpPr>
        <p:spPr>
          <a:xfrm>
            <a:off x="-76200" y="3429000"/>
            <a:ext cx="9296400" cy="990600"/>
          </a:xfrm>
        </p:spPr>
        <p:txBody>
          <a:bodyPr>
            <a:normAutofit fontScale="90000"/>
          </a:bodyPr>
          <a:lstStyle/>
          <a:p>
            <a:pPr algn="ctr" eaLnBrk="1" hangingPunct="1">
              <a:defRPr/>
            </a:pPr>
            <a:br>
              <a:rPr lang="nb-NO" altLang="nb-NO" dirty="0">
                <a:solidFill>
                  <a:schemeClr val="bg2"/>
                </a:solidFill>
                <a:ea typeface="+mj-ea"/>
              </a:rPr>
            </a:br>
            <a:r>
              <a:rPr lang="nb-NO" altLang="nb-NO" dirty="0">
                <a:solidFill>
                  <a:schemeClr val="bg2"/>
                </a:solidFill>
                <a:ea typeface="+mj-ea"/>
              </a:rPr>
              <a:t>Informasjon om</a:t>
            </a:r>
            <a:br>
              <a:rPr lang="nb-NO" altLang="nb-NO" dirty="0">
                <a:solidFill>
                  <a:schemeClr val="bg2"/>
                </a:solidFill>
                <a:ea typeface="+mj-ea"/>
              </a:rPr>
            </a:br>
            <a:r>
              <a:rPr lang="nb-NO" altLang="nb-NO" sz="2800" dirty="0" err="1">
                <a:solidFill>
                  <a:schemeClr val="bg2"/>
                </a:solidFill>
                <a:ea typeface="+mj-ea"/>
              </a:rPr>
              <a:t>Rotary</a:t>
            </a:r>
            <a:r>
              <a:rPr lang="nb-NO" altLang="nb-NO" sz="2800" dirty="0">
                <a:solidFill>
                  <a:schemeClr val="bg2"/>
                </a:solidFill>
                <a:ea typeface="+mj-ea"/>
              </a:rPr>
              <a:t> International</a:t>
            </a:r>
            <a:endParaRPr lang="en-GB" dirty="0">
              <a:ea typeface="+mj-ea"/>
            </a:endParaRPr>
          </a:p>
        </p:txBody>
      </p:sp>
      <p:sp>
        <p:nvSpPr>
          <p:cNvPr id="34818" name="Undertittel 1"/>
          <p:cNvSpPr>
            <a:spLocks noGrp="1"/>
          </p:cNvSpPr>
          <p:nvPr>
            <p:ph type="subTitle" idx="1"/>
          </p:nvPr>
        </p:nvSpPr>
        <p:spPr bwMode="auto">
          <a:xfrm>
            <a:off x="1619672" y="4653136"/>
            <a:ext cx="6400800" cy="950912"/>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numCol="1" anchor="t" anchorCtr="0" compatLnSpc="1">
            <a:prstTxWarp prst="textNoShape">
              <a:avLst/>
            </a:prstTxWarp>
          </a:bodyPr>
          <a:lstStyle/>
          <a:p>
            <a:pPr eaLnBrk="1" hangingPunct="1"/>
            <a:r>
              <a:rPr lang="en-GB" dirty="0">
                <a:latin typeface="Arial Narrow"/>
                <a:cs typeface="Arial Narrow"/>
              </a:rPr>
              <a:t>Rotary </a:t>
            </a:r>
            <a:r>
              <a:rPr lang="mr-IN" dirty="0">
                <a:latin typeface="Arial Narrow"/>
                <a:cs typeface="Arial Narrow"/>
              </a:rPr>
              <a:t>–</a:t>
            </a:r>
            <a:r>
              <a:rPr lang="en-GB" dirty="0">
                <a:latin typeface="Arial Narrow"/>
                <a:cs typeface="Arial Narrow"/>
              </a:rPr>
              <a:t> en </a:t>
            </a:r>
            <a:r>
              <a:rPr lang="en-GB" dirty="0" err="1">
                <a:latin typeface="Arial Narrow"/>
                <a:cs typeface="Arial Narrow"/>
              </a:rPr>
              <a:t>sørvisorganisasjon</a:t>
            </a:r>
            <a:r>
              <a:rPr lang="en-GB" dirty="0">
                <a:latin typeface="Arial Narrow"/>
                <a:cs typeface="Arial Narrow"/>
              </a:rPr>
              <a:t> med </a:t>
            </a:r>
            <a:r>
              <a:rPr lang="en-GB" dirty="0" err="1">
                <a:latin typeface="Arial Narrow"/>
                <a:cs typeface="Arial Narrow"/>
              </a:rPr>
              <a:t>yrkesbasert</a:t>
            </a:r>
            <a:r>
              <a:rPr lang="en-GB" dirty="0">
                <a:latin typeface="Arial Narrow"/>
                <a:cs typeface="Arial Narrow"/>
              </a:rPr>
              <a:t> </a:t>
            </a:r>
            <a:r>
              <a:rPr lang="en-GB" dirty="0" err="1">
                <a:latin typeface="Arial Narrow"/>
                <a:cs typeface="Arial Narrow"/>
              </a:rPr>
              <a:t>medlemsskap</a:t>
            </a:r>
            <a:endParaRPr lang="en-GB" dirty="0">
              <a:latin typeface="Arial Narrow"/>
              <a:cs typeface="Arial Narrow"/>
            </a:endParaRPr>
          </a:p>
        </p:txBody>
      </p:sp>
      <p:pic>
        <p:nvPicPr>
          <p:cNvPr id="34820" name="Picture 4" descr="Log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1725" y="5792788"/>
            <a:ext cx="1368425" cy="6492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821" name="Rectangle 5"/>
          <p:cNvSpPr>
            <a:spLocks noChangeArrowheads="1"/>
          </p:cNvSpPr>
          <p:nvPr/>
        </p:nvSpPr>
        <p:spPr bwMode="auto">
          <a:xfrm>
            <a:off x="3703638" y="822325"/>
            <a:ext cx="184150" cy="6413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spAutoFit/>
          </a:bodyPr>
          <a:lstStyle/>
          <a:p>
            <a:br>
              <a:rPr lang="en-US" sz="1800"/>
            </a:br>
            <a:endParaRPr lang="en-US" sz="1800"/>
          </a:p>
        </p:txBody>
      </p:sp>
      <p:pic>
        <p:nvPicPr>
          <p:cNvPr id="34822" name="Picture 6" descr="b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1509713"/>
            <a:ext cx="9525" cy="95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4823" name="Picture 7" descr="b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1874838"/>
            <a:ext cx="9525" cy="95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4824" name="Bil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60350"/>
            <a:ext cx="1860550" cy="27733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eaLnBrk="1" hangingPunct="1">
              <a:defRPr/>
            </a:pPr>
            <a:r>
              <a:rPr lang="nb-NO" dirty="0"/>
              <a:t>YRKESKLASSIFISERING</a:t>
            </a:r>
            <a:endParaRPr lang="en-GB" dirty="0"/>
          </a:p>
        </p:txBody>
      </p:sp>
      <p:sp>
        <p:nvSpPr>
          <p:cNvPr id="165890"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800">
              <a:solidFill>
                <a:srgbClr val="0000CC"/>
              </a:solidFill>
              <a:ea typeface="+mn-ea"/>
              <a:cs typeface="+mn-cs"/>
            </a:endParaRPr>
          </a:p>
          <a:p>
            <a:pPr eaLnBrk="1" hangingPunct="1">
              <a:buClr>
                <a:srgbClr val="0000CC"/>
              </a:buClr>
              <a:buFont typeface="Wingdings" panose="05000000000000000000" pitchFamily="2" charset="2"/>
              <a:buNone/>
              <a:defRPr/>
            </a:pPr>
            <a:r>
              <a:rPr lang="nb-NO" sz="2800">
                <a:solidFill>
                  <a:srgbClr val="0000CC"/>
                </a:solidFill>
                <a:ea typeface="+mn-ea"/>
                <a:cs typeface="+mn-cs"/>
              </a:rPr>
              <a:t>       </a:t>
            </a:r>
            <a:endParaRPr lang="nb-NO" b="1" u="sng">
              <a:solidFill>
                <a:srgbClr val="0000CC"/>
              </a:solidFill>
              <a:ea typeface="+mn-ea"/>
              <a:cs typeface="+mn-cs"/>
            </a:endParaRPr>
          </a:p>
          <a:p>
            <a:pPr eaLnBrk="1" hangingPunct="1">
              <a:buClr>
                <a:srgbClr val="0000CC"/>
              </a:buClr>
              <a:buFont typeface="Wingdings" panose="05000000000000000000" pitchFamily="2" charset="2"/>
              <a:buNone/>
              <a:defRPr/>
            </a:pPr>
            <a:r>
              <a:rPr lang="nb-NO" sz="3600">
                <a:solidFill>
                  <a:srgbClr val="0000CC"/>
                </a:solidFill>
                <a:ea typeface="+mn-ea"/>
                <a:cs typeface="+mn-cs"/>
              </a:rPr>
              <a:t>                 </a:t>
            </a:r>
            <a:endParaRPr lang="nb-NO" sz="2000">
              <a:solidFill>
                <a:srgbClr val="0000CC"/>
              </a:solidFill>
              <a:ea typeface="+mn-ea"/>
              <a:cs typeface="+mn-cs"/>
            </a:endParaRPr>
          </a:p>
        </p:txBody>
      </p:sp>
      <p:sp>
        <p:nvSpPr>
          <p:cNvPr id="40967" name="Text Box 20"/>
          <p:cNvSpPr txBox="1">
            <a:spLocks noChangeArrowheads="1"/>
          </p:cNvSpPr>
          <p:nvPr/>
        </p:nvSpPr>
        <p:spPr bwMode="auto">
          <a:xfrm>
            <a:off x="395288" y="2041525"/>
            <a:ext cx="4394200" cy="332398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2000" b="1" dirty="0">
                <a:solidFill>
                  <a:srgbClr val="958D85"/>
                </a:solidFill>
                <a:latin typeface="Arial" panose="020B0604020202020204" pitchFamily="34" charset="0"/>
                <a:cs typeface="Arial" panose="020B0604020202020204" pitchFamily="34" charset="0"/>
              </a:rPr>
              <a:t>Klassifiseringsbasert medlemskap</a:t>
            </a:r>
          </a:p>
          <a:p>
            <a:pPr eaLnBrk="1" hangingPunct="1"/>
            <a:r>
              <a:rPr lang="nb-NO" sz="2000" dirty="0">
                <a:solidFill>
                  <a:srgbClr val="958D85"/>
                </a:solidFill>
                <a:latin typeface="Arial" panose="020B0604020202020204" pitchFamily="34" charset="0"/>
                <a:cs typeface="Arial" panose="020B0604020202020204" pitchFamily="34" charset="0"/>
              </a:rPr>
              <a:t>var et av </a:t>
            </a:r>
            <a:r>
              <a:rPr lang="nb-NO" sz="2000" dirty="0" err="1">
                <a:solidFill>
                  <a:srgbClr val="958D85"/>
                </a:solidFill>
                <a:latin typeface="Arial" panose="020B0604020202020204" pitchFamily="34" charset="0"/>
                <a:cs typeface="Arial" panose="020B0604020202020204" pitchFamily="34" charset="0"/>
              </a:rPr>
              <a:t>Rotarys</a:t>
            </a:r>
            <a:r>
              <a:rPr lang="nb-NO" sz="2000" dirty="0">
                <a:solidFill>
                  <a:srgbClr val="958D85"/>
                </a:solidFill>
                <a:latin typeface="Arial" panose="020B0604020202020204" pitchFamily="34" charset="0"/>
                <a:cs typeface="Arial" panose="020B0604020202020204" pitchFamily="34" charset="0"/>
              </a:rPr>
              <a:t> suksessrike kjennetegn og dannet grunnlaget for en svært sterk vekst de første årene.</a:t>
            </a:r>
          </a:p>
          <a:p>
            <a:pPr eaLnBrk="1" hangingPunct="1"/>
            <a:endParaRPr lang="nb-NO" sz="2000" b="1" dirty="0">
              <a:solidFill>
                <a:srgbClr val="958D85"/>
              </a:solidFill>
              <a:latin typeface="Arial" panose="020B0604020202020204" pitchFamily="34" charset="0"/>
              <a:cs typeface="Arial" panose="020B0604020202020204" pitchFamily="34" charset="0"/>
            </a:endParaRPr>
          </a:p>
          <a:p>
            <a:pPr algn="ctr"/>
            <a:r>
              <a:rPr lang="nb-NO" sz="2000" b="1" dirty="0">
                <a:solidFill>
                  <a:srgbClr val="958D85"/>
                </a:solidFill>
                <a:latin typeface="Arial" panose="020B0604020202020204" pitchFamily="34" charset="0"/>
                <a:cs typeface="Arial" panose="020B0604020202020204" pitchFamily="34" charset="0"/>
              </a:rPr>
              <a:t>Du er ditt yrkes representant i </a:t>
            </a:r>
            <a:r>
              <a:rPr lang="nb-NO" sz="2000" b="1" dirty="0" err="1">
                <a:solidFill>
                  <a:srgbClr val="958D85"/>
                </a:solidFill>
                <a:latin typeface="Arial" panose="020B0604020202020204" pitchFamily="34" charset="0"/>
                <a:cs typeface="Arial" panose="020B0604020202020204" pitchFamily="34" charset="0"/>
              </a:rPr>
              <a:t>Rotary</a:t>
            </a:r>
            <a:r>
              <a:rPr lang="nb-NO" sz="2000" b="1" dirty="0">
                <a:solidFill>
                  <a:srgbClr val="958D85"/>
                </a:solidFill>
                <a:latin typeface="Arial" panose="020B0604020202020204" pitchFamily="34" charset="0"/>
                <a:cs typeface="Arial" panose="020B0604020202020204" pitchFamily="34" charset="0"/>
              </a:rPr>
              <a:t> -</a:t>
            </a:r>
          </a:p>
          <a:p>
            <a:pPr algn="ctr"/>
            <a:r>
              <a:rPr lang="nb-NO" sz="2000" b="1" dirty="0">
                <a:solidFill>
                  <a:srgbClr val="958D85"/>
                </a:solidFill>
                <a:latin typeface="Arial" panose="020B0604020202020204" pitchFamily="34" charset="0"/>
                <a:cs typeface="Arial" panose="020B0604020202020204" pitchFamily="34" charset="0"/>
              </a:rPr>
              <a:t>og </a:t>
            </a:r>
            <a:r>
              <a:rPr lang="nb-NO" sz="2000" b="1" dirty="0" err="1">
                <a:solidFill>
                  <a:srgbClr val="958D85"/>
                </a:solidFill>
                <a:latin typeface="Arial" panose="020B0604020202020204" pitchFamily="34" charset="0"/>
                <a:cs typeface="Arial" panose="020B0604020202020204" pitchFamily="34" charset="0"/>
              </a:rPr>
              <a:t>Rotarys</a:t>
            </a:r>
            <a:r>
              <a:rPr lang="nb-NO" sz="2000" b="1" dirty="0">
                <a:solidFill>
                  <a:srgbClr val="958D85"/>
                </a:solidFill>
                <a:latin typeface="Arial" panose="020B0604020202020204" pitchFamily="34" charset="0"/>
                <a:cs typeface="Arial" panose="020B0604020202020204" pitchFamily="34" charset="0"/>
              </a:rPr>
              <a:t> representant i ditt yrke</a:t>
            </a:r>
            <a:endParaRPr lang="en-US" sz="2000" b="1" dirty="0">
              <a:solidFill>
                <a:srgbClr val="958D85"/>
              </a:solidFill>
              <a:latin typeface="Arial" panose="020B0604020202020204" pitchFamily="34" charset="0"/>
              <a:cs typeface="Arial" panose="020B0604020202020204" pitchFamily="34" charset="0"/>
            </a:endParaRPr>
          </a:p>
          <a:p>
            <a:pPr eaLnBrk="1" hangingPunct="1"/>
            <a:endParaRPr lang="nb-NO" sz="2000" b="1" dirty="0">
              <a:solidFill>
                <a:srgbClr val="958D85"/>
              </a:solidFill>
              <a:latin typeface="Arial" panose="020B0604020202020204" pitchFamily="34" charset="0"/>
              <a:cs typeface="Arial" panose="020B0604020202020204" pitchFamily="34" charset="0"/>
            </a:endParaRPr>
          </a:p>
          <a:p>
            <a:pPr eaLnBrk="1" hangingPunct="1">
              <a:spcBef>
                <a:spcPct val="50000"/>
              </a:spcBef>
            </a:pPr>
            <a:endParaRPr lang="nb-NO" sz="2000" dirty="0">
              <a:solidFill>
                <a:srgbClr val="958D85"/>
              </a:solidFill>
              <a:latin typeface="Arial" panose="020B0604020202020204" pitchFamily="34" charset="0"/>
              <a:cs typeface="Arial" panose="020B0604020202020204" pitchFamily="34" charset="0"/>
            </a:endParaRPr>
          </a:p>
        </p:txBody>
      </p:sp>
      <p:pic>
        <p:nvPicPr>
          <p:cNvPr id="40968" name="Picture 21"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7625" y="5876925"/>
            <a:ext cx="1116013" cy="5286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1920875"/>
            <a:ext cx="3744912" cy="31845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MILEPÆLER I ROTARY</a:t>
            </a:r>
          </a:p>
        </p:txBody>
      </p:sp>
      <p:pic>
        <p:nvPicPr>
          <p:cNvPr id="44034" name="Picture 3"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40650" y="5876925"/>
            <a:ext cx="1152525" cy="5461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1558" name="Rectangle 6"/>
          <p:cNvSpPr>
            <a:spLocks noChangeArrowheads="1"/>
          </p:cNvSpPr>
          <p:nvPr/>
        </p:nvSpPr>
        <p:spPr bwMode="auto">
          <a:xfrm>
            <a:off x="3707904" y="1196752"/>
            <a:ext cx="5029200" cy="39624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2075" tIns="46038" rIns="92075" bIns="46038"/>
          <a:lstStyle/>
          <a:p>
            <a:pPr marL="342900" indent="-342900">
              <a:lnSpc>
                <a:spcPct val="90000"/>
              </a:lnSpc>
              <a:spcBef>
                <a:spcPct val="20000"/>
              </a:spcBef>
              <a:buClr>
                <a:schemeClr val="tx1"/>
              </a:buClr>
              <a:buFont typeface="Wingdings" pitchFamily="2" charset="2"/>
              <a:buChar char="ü"/>
              <a:defRPr/>
            </a:pPr>
            <a:r>
              <a:rPr lang="nb-NO" sz="1600" dirty="0">
                <a:ea typeface="+mn-ea"/>
                <a:cs typeface="+mn-cs"/>
              </a:rPr>
              <a:t>1905	Første Rotaryklubb stiftet i Chicago</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1910 	Første Rotary Convention</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1910	Første klubb utenfor USA i Canada</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1917	Rotary Foundation etableres</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1922  </a:t>
            </a:r>
            <a:r>
              <a:rPr lang="nb-NO" sz="1600" dirty="0" err="1">
                <a:ea typeface="+mn-ea"/>
                <a:cs typeface="+mn-cs"/>
              </a:rPr>
              <a:t>Rotary</a:t>
            </a:r>
            <a:r>
              <a:rPr lang="nb-NO" sz="1600" dirty="0">
                <a:ea typeface="+mn-ea"/>
                <a:cs typeface="+mn-cs"/>
              </a:rPr>
              <a:t> kommer til Norge (Kristiania RK, så Stavanger og Bergen (1924))</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1927 Første </a:t>
            </a:r>
            <a:r>
              <a:rPr lang="nb-NO" sz="1600" dirty="0" err="1">
                <a:ea typeface="+mn-ea"/>
                <a:cs typeface="+mn-cs"/>
              </a:rPr>
              <a:t>Rotary</a:t>
            </a:r>
            <a:r>
              <a:rPr lang="nb-NO" sz="1600" dirty="0">
                <a:ea typeface="+mn-ea"/>
                <a:cs typeface="+mn-cs"/>
              </a:rPr>
              <a:t>-distrikt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1932	”4-spørsmåls-prøven” formulert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1945	49 Rotarianere er med å utvikle FNs 	charter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1947 	Paul Harris dør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1959  Bergenhus </a:t>
            </a:r>
            <a:r>
              <a:rPr lang="nb-NO" sz="1600" dirty="0" err="1">
                <a:ea typeface="+mn-ea"/>
                <a:cs typeface="+mn-cs"/>
              </a:rPr>
              <a:t>Rotary</a:t>
            </a:r>
            <a:r>
              <a:rPr lang="nb-NO" sz="1600" dirty="0">
                <a:ea typeface="+mn-ea"/>
                <a:cs typeface="+mn-cs"/>
              </a:rPr>
              <a:t>-klubb stiftet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1965	Matching Grant &amp; GSE</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1985	”Polio Pluss” startes</a:t>
            </a:r>
            <a:br>
              <a:rPr lang="nb-NO" sz="1600" dirty="0">
                <a:ea typeface="+mn-ea"/>
                <a:cs typeface="+mn-cs"/>
              </a:rPr>
            </a:br>
            <a:r>
              <a:rPr lang="nb-NO" sz="1600" dirty="0">
                <a:ea typeface="+mn-ea"/>
                <a:cs typeface="+mn-cs"/>
              </a:rPr>
              <a:t>	RYLA arrangeres i Norge for første gang</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1989	Rotary åpnes for kvinner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1990 	Første klubb i tidligere Sovjet Unionen</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2001	Klubb 30.000 etablert </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2005	</a:t>
            </a:r>
            <a:r>
              <a:rPr lang="nb-NO" sz="1600" dirty="0" err="1">
                <a:ea typeface="+mn-ea"/>
                <a:cs typeface="+mn-cs"/>
              </a:rPr>
              <a:t>Rotarys</a:t>
            </a:r>
            <a:r>
              <a:rPr lang="nb-NO" sz="1600" dirty="0">
                <a:ea typeface="+mn-ea"/>
                <a:cs typeface="+mn-cs"/>
              </a:rPr>
              <a:t> 100 års jubileum</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2017 </a:t>
            </a:r>
            <a:r>
              <a:rPr lang="nb-NO" sz="1600" dirty="0" err="1">
                <a:ea typeface="+mn-ea"/>
                <a:cs typeface="+mn-cs"/>
              </a:rPr>
              <a:t>Rotaryfondets</a:t>
            </a:r>
            <a:r>
              <a:rPr lang="nb-NO" sz="1600" dirty="0">
                <a:ea typeface="+mn-ea"/>
                <a:cs typeface="+mn-cs"/>
              </a:rPr>
              <a:t> hundreårsjubileum</a:t>
            </a:r>
          </a:p>
        </p:txBody>
      </p:sp>
      <p:sp>
        <p:nvSpPr>
          <p:cNvPr id="151571" name="Text Box 19"/>
          <p:cNvSpPr txBox="1">
            <a:spLocks noChangeArrowheads="1"/>
          </p:cNvSpPr>
          <p:nvPr/>
        </p:nvSpPr>
        <p:spPr bwMode="auto">
          <a:xfrm>
            <a:off x="107504" y="3356992"/>
            <a:ext cx="3168650" cy="1098550"/>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br>
              <a:rPr lang="nb-NO" sz="1600"/>
            </a:br>
            <a:r>
              <a:rPr lang="nb-NO" sz="1600"/>
              <a:t>     Bergenhus Rotary Klubb</a:t>
            </a:r>
            <a:br>
              <a:rPr lang="nb-NO" sz="1600"/>
            </a:br>
            <a:r>
              <a:rPr lang="nb-NO" sz="1600"/>
              <a:t>stiftet 19.10.1959</a:t>
            </a:r>
            <a:br>
              <a:rPr lang="nb-NO" sz="1600"/>
            </a:br>
            <a:endParaRPr lang="nb-NO" sz="1600"/>
          </a:p>
        </p:txBody>
      </p:sp>
      <p:sp>
        <p:nvSpPr>
          <p:cNvPr id="151572" name="Text Box 20"/>
          <p:cNvSpPr txBox="1">
            <a:spLocks noChangeArrowheads="1"/>
          </p:cNvSpPr>
          <p:nvPr/>
        </p:nvSpPr>
        <p:spPr bwMode="auto">
          <a:xfrm>
            <a:off x="108199" y="5805264"/>
            <a:ext cx="3168650" cy="365125"/>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nb-NO" sz="1600"/>
              <a:t>      DU blir rotarianer i .......</a:t>
            </a:r>
          </a:p>
        </p:txBody>
      </p:sp>
      <p:sp>
        <p:nvSpPr>
          <p:cNvPr id="151574" name="Line 22"/>
          <p:cNvSpPr>
            <a:spLocks noChangeShapeType="1"/>
          </p:cNvSpPr>
          <p:nvPr/>
        </p:nvSpPr>
        <p:spPr bwMode="auto">
          <a:xfrm>
            <a:off x="3131840" y="6093296"/>
            <a:ext cx="611188" cy="14605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151580" name="Line 28"/>
          <p:cNvSpPr>
            <a:spLocks noChangeShapeType="1"/>
          </p:cNvSpPr>
          <p:nvPr/>
        </p:nvSpPr>
        <p:spPr bwMode="auto">
          <a:xfrm flipV="1">
            <a:off x="3203848" y="4221088"/>
            <a:ext cx="504825" cy="144462"/>
          </a:xfrm>
          <a:prstGeom prst="line">
            <a:avLst/>
          </a:prstGeom>
          <a:noFill/>
          <a:ln w="28575">
            <a:solidFill>
              <a:schemeClr val="tx1"/>
            </a:solidFill>
            <a:prstDash val="sysDot"/>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pic>
        <p:nvPicPr>
          <p:cNvPr id="44044" name="Bild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3573016"/>
            <a:ext cx="431800" cy="5762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Plassholder for lysbildenummer 5"/>
          <p:cNvSpPr>
            <a:spLocks noGrp="1"/>
          </p:cNvSpPr>
          <p:nvPr>
            <p:ph type="sldNum" sz="quarter" idx="4294967295"/>
          </p:nvPr>
        </p:nvSpPr>
        <p:spPr bwMode="auto">
          <a:xfrm>
            <a:off x="6858000" y="6245225"/>
            <a:ext cx="2286000" cy="47625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29A480-88C1-6046-B8AA-3724DA473F97}" type="slidenum">
              <a:rPr lang="nb-NO"/>
              <a:pPr eaLnBrk="1" hangingPunct="1"/>
              <a:t>12</a:t>
            </a:fld>
            <a:endParaRPr lang="nb-NO"/>
          </a:p>
        </p:txBody>
      </p:sp>
      <p:pic>
        <p:nvPicPr>
          <p:cNvPr id="45060"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188" y="5805488"/>
            <a:ext cx="1296987" cy="6143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4217" name="Text Box 9"/>
          <p:cNvSpPr txBox="1">
            <a:spLocks noChangeArrowheads="1"/>
          </p:cNvSpPr>
          <p:nvPr/>
        </p:nvSpPr>
        <p:spPr bwMode="auto">
          <a:xfrm>
            <a:off x="827584" y="1340768"/>
            <a:ext cx="7776864" cy="311880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p>
            <a:pPr>
              <a:spcBef>
                <a:spcPct val="50000"/>
              </a:spcBef>
              <a:defRPr/>
            </a:pPr>
            <a:r>
              <a:rPr lang="nb-NO" sz="2000" dirty="0">
                <a:ea typeface="+mn-ea"/>
                <a:cs typeface="+mn-cs"/>
              </a:rPr>
              <a:t>Medlem i </a:t>
            </a:r>
            <a:r>
              <a:rPr lang="nb-NO" sz="2000" dirty="0" err="1">
                <a:ea typeface="+mn-ea"/>
                <a:cs typeface="+mn-cs"/>
              </a:rPr>
              <a:t>Rotary</a:t>
            </a:r>
            <a:r>
              <a:rPr lang="nb-NO" sz="2000" dirty="0">
                <a:ea typeface="+mn-ea"/>
                <a:cs typeface="+mn-cs"/>
              </a:rPr>
              <a:t> og/eller ”rotarianer”?</a:t>
            </a:r>
          </a:p>
          <a:p>
            <a:pPr>
              <a:spcBef>
                <a:spcPct val="50000"/>
              </a:spcBef>
              <a:defRPr/>
            </a:pPr>
            <a:r>
              <a:rPr lang="nb-NO" sz="2000" dirty="0">
                <a:ea typeface="+mn-ea"/>
                <a:cs typeface="+mn-cs"/>
              </a:rPr>
              <a:t>Menn og kvinner som gjennom frivillig innsats arbeider for å øke livskvaliteten på hjemstedet og i verden</a:t>
            </a:r>
          </a:p>
          <a:p>
            <a:pPr>
              <a:spcBef>
                <a:spcPct val="50000"/>
              </a:spcBef>
              <a:defRPr/>
            </a:pPr>
            <a:r>
              <a:rPr lang="nb-NO" sz="2000" dirty="0"/>
              <a:t>Medlemmene skal utgjøre et tverrsnitt innenfor privat og offentlig næringsliv</a:t>
            </a:r>
          </a:p>
          <a:p>
            <a:pPr>
              <a:spcBef>
                <a:spcPct val="50000"/>
              </a:spcBef>
              <a:defRPr/>
            </a:pPr>
            <a:r>
              <a:rPr lang="nb-NO" sz="2000" dirty="0"/>
              <a:t>Er medlemmer av en politisk- og religiøs nøytral organisasjon</a:t>
            </a:r>
          </a:p>
          <a:p>
            <a:pPr>
              <a:spcBef>
                <a:spcPct val="50000"/>
              </a:spcBef>
              <a:defRPr/>
            </a:pPr>
            <a:r>
              <a:rPr lang="nb-NO" sz="2000" dirty="0"/>
              <a:t>Er åpne for alle kulturer, etniske grupper og tro</a:t>
            </a:r>
          </a:p>
          <a:p>
            <a:pPr eaLnBrk="1" hangingPunct="1">
              <a:lnSpc>
                <a:spcPct val="80000"/>
              </a:lnSpc>
              <a:buClr>
                <a:schemeClr val="tx1"/>
              </a:buClr>
              <a:buFont typeface="Wingdings" charset="0"/>
              <a:buNone/>
            </a:pPr>
            <a:endParaRPr lang="nb-NO" sz="2000" dirty="0">
              <a:cs typeface="Georgia" charset="0"/>
            </a:endParaRPr>
          </a:p>
        </p:txBody>
      </p:sp>
      <p:sp>
        <p:nvSpPr>
          <p:cNvPr id="2" name="Tittel 1"/>
          <p:cNvSpPr>
            <a:spLocks noGrp="1"/>
          </p:cNvSpPr>
          <p:nvPr>
            <p:ph type="title"/>
          </p:nvPr>
        </p:nvSpPr>
        <p:spPr/>
        <p:txBody>
          <a:bodyPr/>
          <a:lstStyle/>
          <a:p>
            <a:r>
              <a:rPr lang="en-GB" dirty="0"/>
              <a:t>ROTARIANERE - </a:t>
            </a:r>
            <a:r>
              <a:rPr lang="en-GB" dirty="0" err="1"/>
              <a:t>hvem</a:t>
            </a:r>
            <a:r>
              <a:rPr lang="en-GB" dirty="0"/>
              <a:t> </a:t>
            </a:r>
            <a:r>
              <a:rPr lang="en-GB" dirty="0" err="1"/>
              <a:t>er</a:t>
            </a:r>
            <a:r>
              <a:rPr lang="en-GB" dirty="0"/>
              <a:t> de?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Rot="1" noChangeArrowheads="1"/>
          </p:cNvSpPr>
          <p:nvPr>
            <p:ph idx="1"/>
          </p:nvPr>
        </p:nvSpPr>
        <p:spPr>
          <a:xfrm>
            <a:off x="467544" y="1340768"/>
            <a:ext cx="8281169" cy="4422775"/>
          </a:xfrm>
        </p:spPr>
        <p:txBody>
          <a:bodyPr/>
          <a:lstStyle/>
          <a:p>
            <a:pPr eaLnBrk="1" hangingPunct="1">
              <a:buClr>
                <a:schemeClr val="tx1"/>
              </a:buClr>
              <a:buFont typeface="Wingdings" panose="05000000000000000000" pitchFamily="2" charset="2"/>
              <a:buChar char="§"/>
              <a:defRPr/>
            </a:pPr>
            <a:r>
              <a:rPr lang="nb-NO" sz="2000" dirty="0">
                <a:solidFill>
                  <a:schemeClr val="tx1"/>
                </a:solidFill>
                <a:latin typeface="Arial"/>
                <a:ea typeface="+mn-ea"/>
                <a:cs typeface="Arial"/>
              </a:rPr>
              <a:t>1 223 400 medlemmer, 13 700 i Norge</a:t>
            </a:r>
          </a:p>
          <a:p>
            <a:pPr eaLnBrk="1" hangingPunct="1">
              <a:buClr>
                <a:schemeClr val="tx1"/>
              </a:buClr>
              <a:buFont typeface="Wingdings" panose="05000000000000000000" pitchFamily="2" charset="2"/>
              <a:buChar char="§"/>
              <a:defRPr/>
            </a:pPr>
            <a:r>
              <a:rPr lang="nb-NO" sz="2000" dirty="0">
                <a:solidFill>
                  <a:schemeClr val="tx1"/>
                </a:solidFill>
                <a:latin typeface="Arial"/>
                <a:ea typeface="+mn-ea"/>
                <a:cs typeface="Arial"/>
              </a:rPr>
              <a:t>34 300 </a:t>
            </a:r>
            <a:r>
              <a:rPr lang="nb-NO" sz="2000" dirty="0" err="1">
                <a:solidFill>
                  <a:schemeClr val="tx1"/>
                </a:solidFill>
                <a:latin typeface="Arial"/>
                <a:ea typeface="+mn-ea"/>
                <a:cs typeface="Arial"/>
              </a:rPr>
              <a:t>Rotary</a:t>
            </a:r>
            <a:r>
              <a:rPr lang="nb-NO" sz="2000" dirty="0">
                <a:solidFill>
                  <a:schemeClr val="tx1"/>
                </a:solidFill>
                <a:latin typeface="Arial"/>
                <a:ea typeface="+mn-ea"/>
                <a:cs typeface="Arial"/>
              </a:rPr>
              <a:t>-klubber i 165 land</a:t>
            </a:r>
          </a:p>
          <a:p>
            <a:pPr eaLnBrk="1" hangingPunct="1">
              <a:buClr>
                <a:schemeClr val="tx1"/>
              </a:buClr>
              <a:buFont typeface="Wingdings" panose="05000000000000000000" pitchFamily="2" charset="2"/>
              <a:buChar char="§"/>
              <a:defRPr/>
            </a:pPr>
            <a:r>
              <a:rPr lang="nb-NO" sz="2000" dirty="0">
                <a:solidFill>
                  <a:schemeClr val="tx1"/>
                </a:solidFill>
                <a:latin typeface="Arial"/>
                <a:cs typeface="Arial"/>
              </a:rPr>
              <a:t>Representanter fra ulike bransjer eller yrker møtes regelmessig</a:t>
            </a:r>
          </a:p>
          <a:p>
            <a:pPr eaLnBrk="1" hangingPunct="1">
              <a:buClr>
                <a:schemeClr val="tx1"/>
              </a:buClr>
              <a:buFont typeface="Wingdings" panose="05000000000000000000" pitchFamily="2" charset="2"/>
              <a:buChar char="§"/>
              <a:defRPr/>
            </a:pPr>
            <a:r>
              <a:rPr lang="nb-NO" sz="2000" dirty="0">
                <a:solidFill>
                  <a:schemeClr val="tx1"/>
                </a:solidFill>
                <a:latin typeface="Arial"/>
                <a:cs typeface="Arial"/>
              </a:rPr>
              <a:t>Treffes i kameratslig ånd for å lære hverandre og hverandres yrke å kjenne og støtte hverandre i hederlig virksomhet</a:t>
            </a:r>
          </a:p>
          <a:p>
            <a:pPr eaLnBrk="1" hangingPunct="1">
              <a:buClr>
                <a:schemeClr val="tx1"/>
              </a:buClr>
              <a:buFont typeface="Wingdings" panose="05000000000000000000" pitchFamily="2" charset="2"/>
              <a:buChar char="§"/>
              <a:defRPr/>
            </a:pPr>
            <a:r>
              <a:rPr lang="nb-NO" sz="2000" dirty="0">
                <a:solidFill>
                  <a:schemeClr val="tx1"/>
                </a:solidFill>
                <a:latin typeface="Arial"/>
                <a:cs typeface="Arial"/>
              </a:rPr>
              <a:t>Utveksle erfaringer, fremme vidsyn og øke forståelse og respekt</a:t>
            </a:r>
          </a:p>
          <a:p>
            <a:pPr eaLnBrk="1" hangingPunct="1">
              <a:buClr>
                <a:schemeClr val="tx1"/>
              </a:buClr>
              <a:buFont typeface="Wingdings" panose="05000000000000000000" pitchFamily="2" charset="2"/>
              <a:buChar char="§"/>
              <a:defRPr/>
            </a:pPr>
            <a:r>
              <a:rPr lang="nb-NO" sz="2000" dirty="0">
                <a:solidFill>
                  <a:schemeClr val="tx1"/>
                </a:solidFill>
                <a:latin typeface="Arial"/>
                <a:ea typeface="+mn-ea"/>
                <a:cs typeface="Arial"/>
              </a:rPr>
              <a:t>Kvinner ble medlemmer først i 1989. </a:t>
            </a:r>
          </a:p>
          <a:p>
            <a:pPr marL="457200" lvl="1" indent="0" eaLnBrk="1" hangingPunct="1">
              <a:buClr>
                <a:schemeClr val="tx1"/>
              </a:buClr>
              <a:buNone/>
              <a:defRPr/>
            </a:pPr>
            <a:r>
              <a:rPr lang="nb-NO" sz="2000" dirty="0">
                <a:solidFill>
                  <a:schemeClr val="tx1"/>
                </a:solidFill>
                <a:latin typeface="Arial"/>
                <a:ea typeface="+mn-ea"/>
                <a:cs typeface="Arial"/>
              </a:rPr>
              <a:t>Ca. 2.000 kvinnelige klubbpresidenter</a:t>
            </a:r>
            <a:br>
              <a:rPr lang="nb-NO" sz="2000" dirty="0">
                <a:solidFill>
                  <a:schemeClr val="tx1"/>
                </a:solidFill>
                <a:latin typeface="Arial"/>
                <a:ea typeface="+mn-ea"/>
                <a:cs typeface="Arial"/>
              </a:rPr>
            </a:br>
            <a:endParaRPr lang="nb-NO" sz="2000" dirty="0">
              <a:solidFill>
                <a:schemeClr val="tx1"/>
              </a:solidFill>
              <a:latin typeface="Arial"/>
              <a:ea typeface="+mn-ea"/>
              <a:cs typeface="Arial"/>
            </a:endParaRPr>
          </a:p>
          <a:p>
            <a:pPr eaLnBrk="1" hangingPunct="1">
              <a:buClr>
                <a:schemeClr val="tx1"/>
              </a:buClr>
              <a:buFont typeface="Wingdings" panose="05000000000000000000" pitchFamily="2" charset="2"/>
              <a:buChar char="§"/>
              <a:defRPr/>
            </a:pPr>
            <a:r>
              <a:rPr lang="nb-NO" sz="2000" dirty="0">
                <a:solidFill>
                  <a:schemeClr val="tx1"/>
                </a:solidFill>
                <a:latin typeface="Arial"/>
                <a:ea typeface="+mn-ea"/>
                <a:cs typeface="Arial"/>
              </a:rPr>
              <a:t>Vårt distrikt hadde sin første kvinnelige Guvernør i 2006/07.</a:t>
            </a:r>
          </a:p>
          <a:p>
            <a:pPr eaLnBrk="1" hangingPunct="1">
              <a:buClr>
                <a:schemeClr val="tx1"/>
              </a:buClr>
              <a:buFont typeface="Wingdings" panose="05000000000000000000" pitchFamily="2" charset="2"/>
              <a:buChar char="§"/>
              <a:defRPr/>
            </a:pPr>
            <a:r>
              <a:rPr lang="nb-NO" sz="2000" dirty="0" err="1">
                <a:solidFill>
                  <a:schemeClr val="tx1"/>
                </a:solidFill>
                <a:latin typeface="Arial"/>
                <a:ea typeface="+mn-ea"/>
                <a:cs typeface="Arial"/>
              </a:rPr>
              <a:t>Æresguvernør</a:t>
            </a:r>
            <a:r>
              <a:rPr lang="nb-NO" sz="2000" dirty="0">
                <a:solidFill>
                  <a:schemeClr val="tx1"/>
                </a:solidFill>
                <a:latin typeface="Arial"/>
                <a:ea typeface="+mn-ea"/>
                <a:cs typeface="Arial"/>
              </a:rPr>
              <a:t>: HM Kong Harald</a:t>
            </a:r>
          </a:p>
        </p:txBody>
      </p:sp>
      <p:pic>
        <p:nvPicPr>
          <p:cNvPr id="46084"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7625" y="5876925"/>
            <a:ext cx="1152525" cy="5461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tel 1"/>
          <p:cNvSpPr>
            <a:spLocks noGrp="1"/>
          </p:cNvSpPr>
          <p:nvPr>
            <p:ph type="title"/>
          </p:nvPr>
        </p:nvSpPr>
        <p:spPr/>
        <p:txBody>
          <a:bodyPr/>
          <a:lstStyle/>
          <a:p>
            <a:r>
              <a:rPr lang="en-GB" dirty="0"/>
              <a:t>ROTARY I DAG</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ROTARY I DAG</a:t>
            </a:r>
          </a:p>
        </p:txBody>
      </p:sp>
      <p:sp>
        <p:nvSpPr>
          <p:cNvPr id="5" name="Plassholder for innhold 4"/>
          <p:cNvSpPr>
            <a:spLocks noGrp="1"/>
          </p:cNvSpPr>
          <p:nvPr>
            <p:ph idx="1"/>
          </p:nvPr>
        </p:nvSpPr>
        <p:spPr/>
        <p:txBody>
          <a:bodyPr/>
          <a:lstStyle/>
          <a:p>
            <a:r>
              <a:rPr lang="en-GB" sz="2000" b="1" dirty="0">
                <a:solidFill>
                  <a:srgbClr val="958D85"/>
                </a:solidFill>
                <a:latin typeface="ArialMT"/>
              </a:rPr>
              <a:t>Rotary </a:t>
            </a:r>
            <a:r>
              <a:rPr lang="en-GB" sz="2000" dirty="0" err="1">
                <a:solidFill>
                  <a:srgbClr val="958D85"/>
                </a:solidFill>
                <a:latin typeface="ArialMT"/>
              </a:rPr>
              <a:t>er</a:t>
            </a:r>
            <a:r>
              <a:rPr lang="en-GB" sz="2000" dirty="0">
                <a:solidFill>
                  <a:srgbClr val="958D85"/>
                </a:solidFill>
                <a:latin typeface="ArialMT"/>
              </a:rPr>
              <a:t> et </a:t>
            </a:r>
            <a:r>
              <a:rPr lang="en-GB" sz="2000" dirty="0" err="1">
                <a:solidFill>
                  <a:srgbClr val="958D85"/>
                </a:solidFill>
                <a:latin typeface="ArialMT"/>
              </a:rPr>
              <a:t>lokalt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internationalt</a:t>
            </a:r>
            <a:r>
              <a:rPr lang="en-GB" sz="2000" dirty="0">
                <a:solidFill>
                  <a:srgbClr val="958D85"/>
                </a:solidFill>
                <a:latin typeface="ArialMT"/>
              </a:rPr>
              <a:t> </a:t>
            </a:r>
            <a:r>
              <a:rPr lang="en-GB" sz="2000" b="1" dirty="0" err="1">
                <a:solidFill>
                  <a:srgbClr val="958D85"/>
                </a:solidFill>
                <a:latin typeface="ArialMT"/>
              </a:rPr>
              <a:t>nettverk</a:t>
            </a:r>
            <a:r>
              <a:rPr lang="en-GB" sz="2000" b="1" dirty="0">
                <a:solidFill>
                  <a:srgbClr val="958D85"/>
                </a:solidFill>
                <a:latin typeface="ArialMT"/>
              </a:rPr>
              <a:t> </a:t>
            </a:r>
            <a:r>
              <a:rPr lang="en-GB" sz="2000" dirty="0">
                <a:solidFill>
                  <a:srgbClr val="958D85"/>
                </a:solidFill>
                <a:latin typeface="ArialMT"/>
              </a:rPr>
              <a:t>med </a:t>
            </a:r>
            <a:r>
              <a:rPr lang="en-GB" sz="2000" dirty="0" err="1">
                <a:solidFill>
                  <a:srgbClr val="958D85"/>
                </a:solidFill>
                <a:latin typeface="ArialMT"/>
              </a:rPr>
              <a:t>spennende</a:t>
            </a:r>
            <a:r>
              <a:rPr lang="en-GB" sz="2000" dirty="0">
                <a:solidFill>
                  <a:srgbClr val="958D85"/>
                </a:solidFill>
                <a:latin typeface="ArialMT"/>
              </a:rPr>
              <a:t> </a:t>
            </a:r>
            <a:r>
              <a:rPr lang="en-GB" sz="2000" dirty="0" err="1">
                <a:solidFill>
                  <a:srgbClr val="958D85"/>
                </a:solidFill>
                <a:latin typeface="ArialMT"/>
              </a:rPr>
              <a:t>muligheter</a:t>
            </a:r>
            <a:r>
              <a:rPr lang="en-GB" sz="2000" dirty="0">
                <a:solidFill>
                  <a:srgbClr val="958D85"/>
                </a:solidFill>
                <a:latin typeface="ArialMT"/>
              </a:rPr>
              <a:t> for </a:t>
            </a:r>
            <a:r>
              <a:rPr lang="en-GB" sz="2000" dirty="0" err="1">
                <a:solidFill>
                  <a:srgbClr val="958D85"/>
                </a:solidFill>
                <a:latin typeface="ArialMT"/>
              </a:rPr>
              <a:t>mennesker</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ønsker</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utvikle</a:t>
            </a:r>
            <a:r>
              <a:rPr lang="en-GB" sz="2000" dirty="0">
                <a:solidFill>
                  <a:srgbClr val="958D85"/>
                </a:solidFill>
                <a:latin typeface="ArialMT"/>
              </a:rPr>
              <a:t> </a:t>
            </a:r>
            <a:r>
              <a:rPr lang="en-GB" sz="2000" dirty="0" err="1">
                <a:solidFill>
                  <a:srgbClr val="958D85"/>
                </a:solidFill>
                <a:latin typeface="ArialMT"/>
              </a:rPr>
              <a:t>seg</a:t>
            </a:r>
            <a:r>
              <a:rPr lang="en-GB" sz="2000" dirty="0">
                <a:solidFill>
                  <a:srgbClr val="958D85"/>
                </a:solidFill>
                <a:latin typeface="ArialMT"/>
              </a:rPr>
              <a:t>. </a:t>
            </a:r>
          </a:p>
          <a:p>
            <a:r>
              <a:rPr lang="en-GB" sz="2000" b="1" dirty="0">
                <a:solidFill>
                  <a:srgbClr val="958D85"/>
                </a:solidFill>
                <a:latin typeface="ArialMT"/>
              </a:rPr>
              <a:t>Rotary </a:t>
            </a:r>
            <a:r>
              <a:rPr lang="en-GB" sz="2000" dirty="0" err="1">
                <a:solidFill>
                  <a:srgbClr val="958D85"/>
                </a:solidFill>
                <a:latin typeface="ArialMT"/>
              </a:rPr>
              <a:t>er</a:t>
            </a:r>
            <a:r>
              <a:rPr lang="en-GB" sz="2000" dirty="0">
                <a:solidFill>
                  <a:srgbClr val="958D85"/>
                </a:solidFill>
                <a:latin typeface="ArialMT"/>
              </a:rPr>
              <a:t> en </a:t>
            </a:r>
            <a:r>
              <a:rPr lang="en-GB" sz="2000" b="1" dirty="0" err="1">
                <a:solidFill>
                  <a:srgbClr val="958D85"/>
                </a:solidFill>
                <a:latin typeface="ArialMT"/>
              </a:rPr>
              <a:t>unik</a:t>
            </a:r>
            <a:r>
              <a:rPr lang="en-GB" sz="2000" dirty="0">
                <a:solidFill>
                  <a:srgbClr val="958D85"/>
                </a:solidFill>
                <a:latin typeface="ArialMT"/>
              </a:rPr>
              <a:t>, </a:t>
            </a:r>
            <a:r>
              <a:rPr lang="en-GB" sz="2000" b="1" dirty="0" err="1">
                <a:solidFill>
                  <a:srgbClr val="958D85"/>
                </a:solidFill>
                <a:latin typeface="ArialMT"/>
              </a:rPr>
              <a:t>verdensomspenndende</a:t>
            </a:r>
            <a:r>
              <a:rPr lang="en-GB" sz="2000" b="1" dirty="0">
                <a:solidFill>
                  <a:srgbClr val="958D85"/>
                </a:solidFill>
                <a:latin typeface="ArialMT"/>
              </a:rPr>
              <a:t> </a:t>
            </a:r>
            <a:r>
              <a:rPr lang="en-GB" sz="2000" dirty="0" err="1">
                <a:solidFill>
                  <a:srgbClr val="958D85"/>
                </a:solidFill>
                <a:latin typeface="ArialMT"/>
              </a:rPr>
              <a:t>organisasjon</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gir</a:t>
            </a:r>
            <a:r>
              <a:rPr lang="en-GB" sz="2000" dirty="0">
                <a:solidFill>
                  <a:srgbClr val="958D85"/>
                </a:solidFill>
                <a:latin typeface="ArialMT"/>
              </a:rPr>
              <a:t> </a:t>
            </a:r>
            <a:r>
              <a:rPr lang="en-GB" sz="2000" dirty="0" err="1">
                <a:solidFill>
                  <a:srgbClr val="958D85"/>
                </a:solidFill>
                <a:latin typeface="ArialMT"/>
              </a:rPr>
              <a:t>mulighet</a:t>
            </a:r>
            <a:r>
              <a:rPr lang="en-GB" sz="2000" dirty="0">
                <a:solidFill>
                  <a:srgbClr val="958D85"/>
                </a:solidFill>
                <a:latin typeface="ArialMT"/>
              </a:rPr>
              <a:t> for </a:t>
            </a:r>
            <a:r>
              <a:rPr lang="en-GB" sz="2000" dirty="0" err="1">
                <a:solidFill>
                  <a:srgbClr val="958D85"/>
                </a:solidFill>
                <a:latin typeface="ArialMT"/>
              </a:rPr>
              <a:t>menneskelig</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faglig</a:t>
            </a:r>
            <a:r>
              <a:rPr lang="en-GB" sz="2000" dirty="0">
                <a:solidFill>
                  <a:srgbClr val="958D85"/>
                </a:solidFill>
                <a:latin typeface="ArialMT"/>
              </a:rPr>
              <a:t> </a:t>
            </a:r>
            <a:r>
              <a:rPr lang="en-GB" sz="2000" dirty="0" err="1">
                <a:solidFill>
                  <a:srgbClr val="958D85"/>
                </a:solidFill>
                <a:latin typeface="ArialMT"/>
              </a:rPr>
              <a:t>utvikling</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tvers</a:t>
            </a:r>
            <a:r>
              <a:rPr lang="en-GB" sz="2000" dirty="0">
                <a:solidFill>
                  <a:srgbClr val="958D85"/>
                </a:solidFill>
                <a:latin typeface="ArialMT"/>
              </a:rPr>
              <a:t> </a:t>
            </a:r>
            <a:r>
              <a:rPr lang="en-GB" sz="2000" dirty="0" err="1">
                <a:solidFill>
                  <a:srgbClr val="958D85"/>
                </a:solidFill>
                <a:latin typeface="ArialMT"/>
              </a:rPr>
              <a:t>av</a:t>
            </a:r>
            <a:r>
              <a:rPr lang="en-GB" sz="2000" dirty="0">
                <a:solidFill>
                  <a:srgbClr val="958D85"/>
                </a:solidFill>
                <a:latin typeface="ArialMT"/>
              </a:rPr>
              <a:t> fag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bransjer</a:t>
            </a:r>
            <a:r>
              <a:rPr lang="en-GB" sz="2000" dirty="0">
                <a:solidFill>
                  <a:srgbClr val="958D85"/>
                </a:solidFill>
                <a:latin typeface="ArialMT"/>
              </a:rPr>
              <a:t>. Rotary </a:t>
            </a:r>
            <a:r>
              <a:rPr lang="en-GB" sz="2000" dirty="0" err="1">
                <a:solidFill>
                  <a:srgbClr val="958D85"/>
                </a:solidFill>
                <a:latin typeface="ArialMT"/>
              </a:rPr>
              <a:t>er</a:t>
            </a:r>
            <a:r>
              <a:rPr lang="en-GB" sz="2000" dirty="0">
                <a:solidFill>
                  <a:srgbClr val="958D85"/>
                </a:solidFill>
                <a:latin typeface="ArialMT"/>
              </a:rPr>
              <a:t> for </a:t>
            </a:r>
            <a:r>
              <a:rPr lang="en-GB" sz="2000" dirty="0" err="1">
                <a:solidFill>
                  <a:srgbClr val="958D85"/>
                </a:solidFill>
                <a:latin typeface="ArialMT"/>
              </a:rPr>
              <a:t>kvinner</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menn</a:t>
            </a:r>
            <a:r>
              <a:rPr lang="en-GB" sz="2000" dirty="0">
                <a:solidFill>
                  <a:srgbClr val="958D85"/>
                </a:solidFill>
                <a:latin typeface="ArialMT"/>
              </a:rPr>
              <a:t> I private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offentlige</a:t>
            </a:r>
            <a:r>
              <a:rPr lang="en-GB" sz="2000" dirty="0">
                <a:solidFill>
                  <a:srgbClr val="958D85"/>
                </a:solidFill>
                <a:latin typeface="ArialMT"/>
              </a:rPr>
              <a:t> </a:t>
            </a:r>
            <a:r>
              <a:rPr lang="en-GB" sz="2000" dirty="0" err="1">
                <a:solidFill>
                  <a:srgbClr val="958D85"/>
                </a:solidFill>
                <a:latin typeface="ArialMT"/>
              </a:rPr>
              <a:t>virksomheter</a:t>
            </a:r>
            <a:r>
              <a:rPr lang="en-GB" sz="2000" dirty="0">
                <a:solidFill>
                  <a:srgbClr val="958D85"/>
                </a:solidFill>
                <a:latin typeface="ArialMT"/>
              </a:rPr>
              <a:t> </a:t>
            </a:r>
            <a:r>
              <a:rPr lang="en-GB" sz="2000" dirty="0" err="1">
                <a:solidFill>
                  <a:srgbClr val="958D85"/>
                </a:solidFill>
                <a:latin typeface="ArialMT"/>
              </a:rPr>
              <a:t>eller</a:t>
            </a:r>
            <a:r>
              <a:rPr lang="en-GB" sz="2000" dirty="0">
                <a:solidFill>
                  <a:srgbClr val="958D85"/>
                </a:solidFill>
                <a:latin typeface="ArialMT"/>
              </a:rPr>
              <a:t> </a:t>
            </a:r>
            <a:r>
              <a:rPr lang="en-GB" sz="2000" dirty="0" err="1">
                <a:solidFill>
                  <a:srgbClr val="958D85"/>
                </a:solidFill>
                <a:latin typeface="ArialMT"/>
              </a:rPr>
              <a:t>selvstendige</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tvers</a:t>
            </a:r>
            <a:r>
              <a:rPr lang="en-GB" sz="2000" dirty="0">
                <a:solidFill>
                  <a:srgbClr val="958D85"/>
                </a:solidFill>
                <a:latin typeface="ArialMT"/>
              </a:rPr>
              <a:t> </a:t>
            </a:r>
            <a:r>
              <a:rPr lang="en-GB" sz="2000" dirty="0" err="1">
                <a:solidFill>
                  <a:srgbClr val="958D85"/>
                </a:solidFill>
                <a:latin typeface="ArialMT"/>
              </a:rPr>
              <a:t>av</a:t>
            </a:r>
            <a:r>
              <a:rPr lang="en-GB" sz="2000" dirty="0">
                <a:solidFill>
                  <a:srgbClr val="958D85"/>
                </a:solidFill>
                <a:latin typeface="ArialMT"/>
              </a:rPr>
              <a:t> </a:t>
            </a:r>
            <a:r>
              <a:rPr lang="en-GB" sz="2000" dirty="0" err="1">
                <a:solidFill>
                  <a:srgbClr val="958D85"/>
                </a:solidFill>
                <a:latin typeface="ArialMT"/>
              </a:rPr>
              <a:t>fagmiljø</a:t>
            </a:r>
            <a:r>
              <a:rPr lang="en-GB" sz="2000" dirty="0">
                <a:solidFill>
                  <a:srgbClr val="958D85"/>
                </a:solidFill>
                <a:latin typeface="ArialMT"/>
              </a:rPr>
              <a:t> </a:t>
            </a:r>
            <a:r>
              <a:rPr lang="en-GB" sz="2000" dirty="0" err="1">
                <a:solidFill>
                  <a:srgbClr val="958D85"/>
                </a:solidFill>
                <a:latin typeface="ArialMT"/>
              </a:rPr>
              <a:t>ønsker</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lære</a:t>
            </a:r>
            <a:r>
              <a:rPr lang="en-GB" sz="2000" dirty="0">
                <a:solidFill>
                  <a:srgbClr val="958D85"/>
                </a:solidFill>
                <a:latin typeface="ArialMT"/>
              </a:rPr>
              <a:t> </a:t>
            </a:r>
            <a:r>
              <a:rPr lang="en-GB" sz="2000" dirty="0" err="1">
                <a:solidFill>
                  <a:srgbClr val="958D85"/>
                </a:solidFill>
                <a:latin typeface="ArialMT"/>
              </a:rPr>
              <a:t>andre</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kjenne</a:t>
            </a:r>
            <a:r>
              <a:rPr lang="en-GB" sz="2000" dirty="0">
                <a:solidFill>
                  <a:srgbClr val="958D85"/>
                </a:solidFill>
                <a:latin typeface="ArialMT"/>
              </a:rPr>
              <a:t>, </a:t>
            </a:r>
            <a:r>
              <a:rPr lang="en-GB" sz="2000" dirty="0" err="1">
                <a:solidFill>
                  <a:srgbClr val="958D85"/>
                </a:solidFill>
                <a:latin typeface="ArialMT"/>
              </a:rPr>
              <a:t>skape</a:t>
            </a:r>
            <a:r>
              <a:rPr lang="en-GB" sz="2000" dirty="0">
                <a:solidFill>
                  <a:srgbClr val="958D85"/>
                </a:solidFill>
                <a:latin typeface="ArialMT"/>
              </a:rPr>
              <a:t> </a:t>
            </a:r>
            <a:r>
              <a:rPr lang="en-GB" sz="2000" dirty="0" err="1">
                <a:solidFill>
                  <a:srgbClr val="958D85"/>
                </a:solidFill>
                <a:latin typeface="ArialMT"/>
              </a:rPr>
              <a:t>nettverk</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trekke</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hverandres</a:t>
            </a:r>
            <a:r>
              <a:rPr lang="en-GB" sz="2000" dirty="0">
                <a:solidFill>
                  <a:srgbClr val="958D85"/>
                </a:solidFill>
                <a:latin typeface="ArialMT"/>
              </a:rPr>
              <a:t> </a:t>
            </a:r>
            <a:r>
              <a:rPr lang="en-GB" sz="2000" dirty="0" err="1">
                <a:solidFill>
                  <a:srgbClr val="958D85"/>
                </a:solidFill>
                <a:latin typeface="ArialMT"/>
              </a:rPr>
              <a:t>erfaringer</a:t>
            </a:r>
            <a:r>
              <a:rPr lang="en-GB" sz="2000" dirty="0">
                <a:solidFill>
                  <a:srgbClr val="958D85"/>
                </a:solidFill>
                <a:latin typeface="ArialMT"/>
              </a:rPr>
              <a:t>. </a:t>
            </a:r>
          </a:p>
          <a:p>
            <a:r>
              <a:rPr lang="en-GB" sz="2000" b="1" dirty="0">
                <a:solidFill>
                  <a:srgbClr val="958D85"/>
                </a:solidFill>
                <a:latin typeface="ArialMT"/>
              </a:rPr>
              <a:t>Rotary</a:t>
            </a:r>
            <a:r>
              <a:rPr lang="en-GB" sz="2000" dirty="0">
                <a:solidFill>
                  <a:srgbClr val="958D85"/>
                </a:solidFill>
                <a:latin typeface="ArialMT"/>
              </a:rPr>
              <a:t> </a:t>
            </a:r>
            <a:r>
              <a:rPr lang="en-GB" sz="2000" dirty="0" err="1">
                <a:solidFill>
                  <a:srgbClr val="958D85"/>
                </a:solidFill>
                <a:latin typeface="ArialMT"/>
              </a:rPr>
              <a:t>er</a:t>
            </a:r>
            <a:r>
              <a:rPr lang="en-GB" sz="2000" dirty="0">
                <a:solidFill>
                  <a:srgbClr val="958D85"/>
                </a:solidFill>
                <a:latin typeface="ArialMT"/>
              </a:rPr>
              <a:t> for </a:t>
            </a:r>
            <a:r>
              <a:rPr lang="en-GB" sz="2000" dirty="0" err="1">
                <a:solidFill>
                  <a:srgbClr val="958D85"/>
                </a:solidFill>
                <a:latin typeface="ArialMT"/>
              </a:rPr>
              <a:t>dem</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har</a:t>
            </a:r>
            <a:r>
              <a:rPr lang="en-GB" sz="2000" dirty="0">
                <a:solidFill>
                  <a:srgbClr val="958D85"/>
                </a:solidFill>
                <a:latin typeface="ArialMT"/>
              </a:rPr>
              <a:t> </a:t>
            </a:r>
            <a:r>
              <a:rPr lang="en-GB" sz="2000" dirty="0" err="1">
                <a:solidFill>
                  <a:srgbClr val="958D85"/>
                </a:solidFill>
                <a:latin typeface="ArialMT"/>
              </a:rPr>
              <a:t>engasjement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overskudd</a:t>
            </a:r>
            <a:r>
              <a:rPr lang="en-GB" sz="2000" dirty="0">
                <a:solidFill>
                  <a:srgbClr val="958D85"/>
                </a:solidFill>
                <a:latin typeface="ArialMT"/>
              </a:rPr>
              <a:t> </a:t>
            </a:r>
            <a:r>
              <a:rPr lang="en-GB" sz="2000" dirty="0" err="1">
                <a:solidFill>
                  <a:srgbClr val="958D85"/>
                </a:solidFill>
                <a:latin typeface="ArialMT"/>
              </a:rPr>
              <a:t>til</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utføre</a:t>
            </a:r>
            <a:r>
              <a:rPr lang="en-GB" sz="2000" dirty="0">
                <a:solidFill>
                  <a:srgbClr val="958D85"/>
                </a:solidFill>
                <a:latin typeface="ArialMT"/>
              </a:rPr>
              <a:t> </a:t>
            </a:r>
            <a:r>
              <a:rPr lang="en-GB" sz="2000" dirty="0" err="1">
                <a:solidFill>
                  <a:srgbClr val="958D85"/>
                </a:solidFill>
                <a:latin typeface="ArialMT"/>
              </a:rPr>
              <a:t>verdifullt</a:t>
            </a:r>
            <a:r>
              <a:rPr lang="en-GB" sz="2000" dirty="0">
                <a:solidFill>
                  <a:srgbClr val="958D85"/>
                </a:solidFill>
                <a:latin typeface="ArialMT"/>
              </a:rPr>
              <a:t> </a:t>
            </a:r>
            <a:r>
              <a:rPr lang="en-GB" sz="2000" dirty="0" err="1">
                <a:solidFill>
                  <a:srgbClr val="958D85"/>
                </a:solidFill>
                <a:latin typeface="ArialMT"/>
              </a:rPr>
              <a:t>arbeid</a:t>
            </a:r>
            <a:r>
              <a:rPr lang="en-GB" sz="2000" dirty="0">
                <a:solidFill>
                  <a:srgbClr val="958D85"/>
                </a:solidFill>
                <a:latin typeface="ArialMT"/>
              </a:rPr>
              <a:t> </a:t>
            </a:r>
            <a:r>
              <a:rPr lang="en-GB" sz="2000" dirty="0" err="1">
                <a:solidFill>
                  <a:srgbClr val="958D85"/>
                </a:solidFill>
                <a:latin typeface="ArialMT"/>
              </a:rPr>
              <a:t>sammen</a:t>
            </a:r>
            <a:r>
              <a:rPr lang="en-GB" sz="2000" dirty="0">
                <a:solidFill>
                  <a:srgbClr val="958D85"/>
                </a:solidFill>
                <a:latin typeface="ArialMT"/>
              </a:rPr>
              <a:t> med </a:t>
            </a:r>
            <a:r>
              <a:rPr lang="en-GB" sz="2000" dirty="0" err="1">
                <a:solidFill>
                  <a:srgbClr val="958D85"/>
                </a:solidFill>
                <a:latin typeface="ArialMT"/>
              </a:rPr>
              <a:t>andre</a:t>
            </a:r>
            <a:r>
              <a:rPr lang="en-GB" sz="2000" dirty="0">
                <a:solidFill>
                  <a:srgbClr val="958D85"/>
                </a:solidFill>
                <a:latin typeface="ArialMT"/>
              </a:rPr>
              <a:t>, for </a:t>
            </a:r>
            <a:r>
              <a:rPr lang="en-GB" sz="2000" dirty="0" err="1">
                <a:solidFill>
                  <a:srgbClr val="958D85"/>
                </a:solidFill>
                <a:latin typeface="ArialMT"/>
              </a:rPr>
              <a:t>lokalsamfunnet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den </a:t>
            </a:r>
            <a:r>
              <a:rPr lang="en-GB" sz="2000" dirty="0" err="1">
                <a:solidFill>
                  <a:srgbClr val="958D85"/>
                </a:solidFill>
                <a:latin typeface="ArialMT"/>
              </a:rPr>
              <a:t>internasjonale</a:t>
            </a:r>
            <a:r>
              <a:rPr lang="en-GB" sz="2000" dirty="0">
                <a:solidFill>
                  <a:srgbClr val="958D85"/>
                </a:solidFill>
                <a:latin typeface="ArialMT"/>
              </a:rPr>
              <a:t> </a:t>
            </a:r>
            <a:r>
              <a:rPr lang="en-GB" sz="2000" dirty="0" err="1">
                <a:solidFill>
                  <a:srgbClr val="958D85"/>
                </a:solidFill>
                <a:latin typeface="ArialMT"/>
              </a:rPr>
              <a:t>verden</a:t>
            </a:r>
            <a:r>
              <a:rPr lang="en-GB" sz="2000" dirty="0">
                <a:solidFill>
                  <a:srgbClr val="958D85"/>
                </a:solidFill>
                <a:latin typeface="ArialMT"/>
              </a:rPr>
              <a:t>.</a:t>
            </a:r>
            <a:endParaRPr lang="en-GB" sz="2000" dirty="0">
              <a:solidFill>
                <a:srgbClr val="958D85"/>
              </a:solidFill>
            </a:endParaRPr>
          </a:p>
        </p:txBody>
      </p:sp>
    </p:spTree>
    <p:extLst>
      <p:ext uri="{BB962C8B-B14F-4D97-AF65-F5344CB8AC3E}">
        <p14:creationId xmlns:p14="http://schemas.microsoft.com/office/powerpoint/2010/main" val="342963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ele landet"/>
          <p:cNvPicPr>
            <a:picLocks noChangeAspect="1" noChangeArrowheads="1"/>
          </p:cNvPicPr>
          <p:nvPr/>
        </p:nvPicPr>
        <p:blipFill rotWithShape="1">
          <a:blip r:embed="rId2">
            <a:extLst>
              <a:ext uri="{28A0092B-C50C-407E-A947-70E740481C1C}">
                <a14:useLocalDpi xmlns:a14="http://schemas.microsoft.com/office/drawing/2010/main" val="0"/>
              </a:ext>
            </a:extLst>
          </a:blip>
          <a:srcRect t="16272"/>
          <a:stretch/>
        </p:blipFill>
        <p:spPr bwMode="auto">
          <a:xfrm>
            <a:off x="2484438" y="1270134"/>
            <a:ext cx="4276725" cy="53592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5777" name="Tittel 1"/>
          <p:cNvSpPr>
            <a:spLocks noGrp="1"/>
          </p:cNvSpPr>
          <p:nvPr>
            <p:ph type="title"/>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numCol="1" compatLnSpc="1">
            <a:prstTxWarp prst="textNoShape">
              <a:avLst/>
            </a:prstTxWarp>
          </a:bodyPr>
          <a:lstStyle/>
          <a:p>
            <a:pPr eaLnBrk="1" hangingPunct="1"/>
            <a:r>
              <a:rPr lang="en-GB" dirty="0">
                <a:latin typeface="Arial Narrow" charset="0"/>
                <a:cs typeface="Arial Narrow" charset="0"/>
              </a:rPr>
              <a:t>DISTRIKTER I NORGE</a:t>
            </a:r>
          </a:p>
        </p:txBody>
      </p:sp>
      <p:pic>
        <p:nvPicPr>
          <p:cNvPr id="75779" name="Picture 3" descr="Log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5876925"/>
            <a:ext cx="1079500" cy="511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5781" name="Text Box 41"/>
          <p:cNvSpPr txBox="1">
            <a:spLocks noChangeArrowheads="1"/>
          </p:cNvSpPr>
          <p:nvPr/>
        </p:nvSpPr>
        <p:spPr bwMode="auto">
          <a:xfrm>
            <a:off x="179388" y="903288"/>
            <a:ext cx="2160587" cy="1878012"/>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D2275</a:t>
            </a:r>
            <a:br>
              <a:rPr lang="nb-NO" sz="1800" b="1"/>
            </a:br>
            <a:r>
              <a:rPr lang="nb-NO" sz="1400"/>
              <a:t>Nordmøre, </a:t>
            </a:r>
            <a:br>
              <a:rPr lang="nb-NO" sz="1400"/>
            </a:br>
            <a:r>
              <a:rPr lang="nb-NO" sz="1400"/>
              <a:t>Sør-Trøndelag</a:t>
            </a:r>
            <a:br>
              <a:rPr lang="nb-NO" sz="1400"/>
            </a:br>
            <a:r>
              <a:rPr lang="nb-NO" sz="1400"/>
              <a:t>Nord-Trøndelag Nordland </a:t>
            </a:r>
            <a:br>
              <a:rPr lang="nb-NO" sz="1400"/>
            </a:br>
            <a:r>
              <a:rPr lang="nb-NO" sz="1400"/>
              <a:t>Troms, </a:t>
            </a:r>
            <a:br>
              <a:rPr lang="nb-NO" sz="1400"/>
            </a:br>
            <a:r>
              <a:rPr lang="nb-NO" sz="1400"/>
              <a:t>Finnmark</a:t>
            </a:r>
            <a:br>
              <a:rPr lang="nb-NO" sz="1400"/>
            </a:br>
            <a:r>
              <a:rPr lang="nb-NO" sz="1400"/>
              <a:t>Svalbard.</a:t>
            </a:r>
          </a:p>
        </p:txBody>
      </p:sp>
      <p:sp>
        <p:nvSpPr>
          <p:cNvPr id="75782" name="Line 42"/>
          <p:cNvSpPr>
            <a:spLocks noChangeShapeType="1"/>
          </p:cNvSpPr>
          <p:nvPr/>
        </p:nvSpPr>
        <p:spPr bwMode="auto">
          <a:xfrm>
            <a:off x="2339975" y="1773238"/>
            <a:ext cx="2376488" cy="86360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83" name="Line 44"/>
          <p:cNvSpPr>
            <a:spLocks noChangeShapeType="1"/>
          </p:cNvSpPr>
          <p:nvPr/>
        </p:nvSpPr>
        <p:spPr bwMode="auto">
          <a:xfrm>
            <a:off x="2268538" y="3516313"/>
            <a:ext cx="1944687" cy="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84" name="Text Box 45"/>
          <p:cNvSpPr txBox="1">
            <a:spLocks noChangeArrowheads="1"/>
          </p:cNvSpPr>
          <p:nvPr/>
        </p:nvSpPr>
        <p:spPr bwMode="auto">
          <a:xfrm>
            <a:off x="179388" y="3141663"/>
            <a:ext cx="2160587" cy="1017587"/>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D2250</a:t>
            </a:r>
            <a:br>
              <a:rPr lang="nb-NO" sz="1800" b="1"/>
            </a:br>
            <a:r>
              <a:rPr lang="nb-NO" sz="1400"/>
              <a:t>Rogaland</a:t>
            </a:r>
            <a:br>
              <a:rPr lang="nb-NO" sz="1400"/>
            </a:br>
            <a:r>
              <a:rPr lang="nb-NO" sz="1400"/>
              <a:t>Hordaland </a:t>
            </a:r>
            <a:br>
              <a:rPr lang="nb-NO" sz="1400"/>
            </a:br>
            <a:r>
              <a:rPr lang="nb-NO" sz="1400"/>
              <a:t>Sogn og Fjordane</a:t>
            </a:r>
          </a:p>
        </p:txBody>
      </p:sp>
      <p:sp>
        <p:nvSpPr>
          <p:cNvPr id="75785" name="Text Box 46"/>
          <p:cNvSpPr txBox="1">
            <a:spLocks noChangeArrowheads="1"/>
          </p:cNvSpPr>
          <p:nvPr/>
        </p:nvSpPr>
        <p:spPr bwMode="auto">
          <a:xfrm>
            <a:off x="179388" y="4652963"/>
            <a:ext cx="2160587" cy="1230312"/>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D2290</a:t>
            </a:r>
            <a:br>
              <a:rPr lang="nb-NO" sz="1800" b="1"/>
            </a:br>
            <a:r>
              <a:rPr lang="nb-NO" sz="1400"/>
              <a:t>Vestfold</a:t>
            </a:r>
            <a:br>
              <a:rPr lang="nb-NO" sz="1400"/>
            </a:br>
            <a:r>
              <a:rPr lang="nb-NO" sz="1400"/>
              <a:t>Telemark</a:t>
            </a:r>
            <a:br>
              <a:rPr lang="nb-NO" sz="1400"/>
            </a:br>
            <a:r>
              <a:rPr lang="nb-NO" sz="1400"/>
              <a:t>Aust-Agder</a:t>
            </a:r>
            <a:br>
              <a:rPr lang="nb-NO" sz="1400"/>
            </a:br>
            <a:r>
              <a:rPr lang="nb-NO" sz="1400"/>
              <a:t>Vest-Agder</a:t>
            </a:r>
          </a:p>
        </p:txBody>
      </p:sp>
      <p:sp>
        <p:nvSpPr>
          <p:cNvPr id="75786" name="Line 47"/>
          <p:cNvSpPr>
            <a:spLocks noChangeShapeType="1"/>
          </p:cNvSpPr>
          <p:nvPr/>
        </p:nvSpPr>
        <p:spPr bwMode="auto">
          <a:xfrm flipV="1">
            <a:off x="2339975" y="4437063"/>
            <a:ext cx="1223963" cy="71437"/>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87" name="Line 48"/>
          <p:cNvSpPr>
            <a:spLocks noChangeShapeType="1"/>
          </p:cNvSpPr>
          <p:nvPr/>
        </p:nvSpPr>
        <p:spPr bwMode="auto">
          <a:xfrm flipV="1">
            <a:off x="2339975" y="4797425"/>
            <a:ext cx="1511300" cy="576263"/>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88" name="Text Box 49"/>
          <p:cNvSpPr txBox="1">
            <a:spLocks noChangeArrowheads="1"/>
          </p:cNvSpPr>
          <p:nvPr/>
        </p:nvSpPr>
        <p:spPr bwMode="auto">
          <a:xfrm>
            <a:off x="6877050" y="1187450"/>
            <a:ext cx="2160588" cy="1446213"/>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D2305</a:t>
            </a:r>
            <a:br>
              <a:rPr lang="nb-NO" sz="1800" b="1"/>
            </a:br>
            <a:r>
              <a:rPr lang="nb-NO" sz="1400"/>
              <a:t>Hedmark</a:t>
            </a:r>
            <a:br>
              <a:rPr lang="nb-NO" sz="1400"/>
            </a:br>
            <a:r>
              <a:rPr lang="nb-NO" sz="1400"/>
              <a:t>Oppland</a:t>
            </a:r>
            <a:br>
              <a:rPr lang="nb-NO" sz="1400"/>
            </a:br>
            <a:r>
              <a:rPr lang="nb-NO" sz="1400"/>
              <a:t>Sunnmøre</a:t>
            </a:r>
            <a:br>
              <a:rPr lang="nb-NO" sz="1400"/>
            </a:br>
            <a:r>
              <a:rPr lang="nb-NO" sz="1400"/>
              <a:t>Romsdal</a:t>
            </a:r>
            <a:br>
              <a:rPr lang="nb-NO" sz="1400"/>
            </a:br>
            <a:r>
              <a:rPr lang="nb-NO" sz="1400"/>
              <a:t>Eda, Sverige</a:t>
            </a:r>
          </a:p>
        </p:txBody>
      </p:sp>
      <p:sp>
        <p:nvSpPr>
          <p:cNvPr id="75789" name="Line 50"/>
          <p:cNvSpPr>
            <a:spLocks noChangeShapeType="1"/>
          </p:cNvSpPr>
          <p:nvPr/>
        </p:nvSpPr>
        <p:spPr bwMode="auto">
          <a:xfrm flipH="1">
            <a:off x="3995738" y="2205038"/>
            <a:ext cx="2881312" cy="1944687"/>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90" name="Text Box 51"/>
          <p:cNvSpPr txBox="1">
            <a:spLocks noChangeArrowheads="1"/>
          </p:cNvSpPr>
          <p:nvPr/>
        </p:nvSpPr>
        <p:spPr bwMode="auto">
          <a:xfrm>
            <a:off x="6877050" y="2916238"/>
            <a:ext cx="2160588" cy="1017587"/>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D2310</a:t>
            </a:r>
            <a:br>
              <a:rPr lang="nb-NO" sz="1800" b="1"/>
            </a:br>
            <a:r>
              <a:rPr lang="nb-NO" sz="1400"/>
              <a:t>Oslo</a:t>
            </a:r>
            <a:br>
              <a:rPr lang="nb-NO" sz="1400"/>
            </a:br>
            <a:r>
              <a:rPr lang="nb-NO" sz="1400"/>
              <a:t>Asker og Bærum</a:t>
            </a:r>
            <a:br>
              <a:rPr lang="nb-NO" sz="1400"/>
            </a:br>
            <a:r>
              <a:rPr lang="nb-NO" sz="1400"/>
              <a:t>Buskerud</a:t>
            </a:r>
          </a:p>
        </p:txBody>
      </p:sp>
      <p:sp>
        <p:nvSpPr>
          <p:cNvPr id="75791" name="Text Box 53"/>
          <p:cNvSpPr txBox="1">
            <a:spLocks noChangeArrowheads="1"/>
          </p:cNvSpPr>
          <p:nvPr/>
        </p:nvSpPr>
        <p:spPr bwMode="auto">
          <a:xfrm>
            <a:off x="6877050" y="4427538"/>
            <a:ext cx="2160588" cy="1017587"/>
          </a:xfrm>
          <a:prstGeom prst="rect">
            <a:avLst/>
          </a:prstGeom>
          <a:noFill/>
          <a:ln w="12700">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D2260</a:t>
            </a:r>
            <a:br>
              <a:rPr lang="nb-NO" sz="1800" b="1"/>
            </a:br>
            <a:r>
              <a:rPr lang="nb-NO" sz="1400"/>
              <a:t>Østfold</a:t>
            </a:r>
            <a:br>
              <a:rPr lang="nb-NO" sz="1400"/>
            </a:br>
            <a:r>
              <a:rPr lang="nb-NO" sz="1400"/>
              <a:t>Akershus</a:t>
            </a:r>
            <a:br>
              <a:rPr lang="nb-NO" sz="1400"/>
            </a:br>
            <a:r>
              <a:rPr lang="nb-NO" sz="1400"/>
              <a:t>Ørje/Töcksfors, Sverige</a:t>
            </a:r>
          </a:p>
        </p:txBody>
      </p:sp>
      <p:sp>
        <p:nvSpPr>
          <p:cNvPr id="75792" name="Line 54"/>
          <p:cNvSpPr>
            <a:spLocks noChangeShapeType="1"/>
          </p:cNvSpPr>
          <p:nvPr/>
        </p:nvSpPr>
        <p:spPr bwMode="auto">
          <a:xfrm flipH="1">
            <a:off x="3924300" y="3644900"/>
            <a:ext cx="2952750" cy="1008063"/>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
        <p:nvSpPr>
          <p:cNvPr id="75793" name="Line 55"/>
          <p:cNvSpPr>
            <a:spLocks noChangeShapeType="1"/>
          </p:cNvSpPr>
          <p:nvPr/>
        </p:nvSpPr>
        <p:spPr bwMode="auto">
          <a:xfrm flipH="1" flipV="1">
            <a:off x="4067175" y="4797425"/>
            <a:ext cx="2809875" cy="21590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53778026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088" y="5876925"/>
            <a:ext cx="1079500" cy="511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6803" name="Text Box 12"/>
          <p:cNvSpPr txBox="1">
            <a:spLocks noChangeArrowheads="1"/>
          </p:cNvSpPr>
          <p:nvPr/>
        </p:nvSpPr>
        <p:spPr bwMode="auto">
          <a:xfrm>
            <a:off x="107950" y="3860800"/>
            <a:ext cx="3167063" cy="12319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a:t>51 klubber</a:t>
            </a:r>
          </a:p>
          <a:p>
            <a:pPr eaLnBrk="1" hangingPunct="1">
              <a:spcBef>
                <a:spcPct val="50000"/>
              </a:spcBef>
            </a:pPr>
            <a:r>
              <a:rPr lang="nb-NO"/>
              <a:t>ca 2000 medlemmer</a:t>
            </a:r>
            <a:br>
              <a:rPr lang="nb-NO" sz="1800"/>
            </a:br>
            <a:endParaRPr lang="nb-NO" sz="1400"/>
          </a:p>
        </p:txBody>
      </p:sp>
      <p:sp>
        <p:nvSpPr>
          <p:cNvPr id="76805" name="Tittel 1"/>
          <p:cNvSpPr>
            <a:spLocks noGrp="1"/>
          </p:cNvSpPr>
          <p:nvPr>
            <p:ph type="title"/>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a:latin typeface="Arial Narrow" charset="0"/>
                <a:cs typeface="Arial Narrow" charset="0"/>
              </a:rPr>
              <a:t>DISTRIKT 2250</a:t>
            </a:r>
          </a:p>
        </p:txBody>
      </p:sp>
      <p:pic>
        <p:nvPicPr>
          <p:cNvPr id="7" name="Picture 11" descr="d2250"/>
          <p:cNvPicPr>
            <a:picLocks noChangeAspect="1" noChangeArrowheads="1"/>
          </p:cNvPicPr>
          <p:nvPr/>
        </p:nvPicPr>
        <p:blipFill>
          <a:blip r:embed="rId3" cstate="email">
            <a:extLst>
              <a:ext uri="{28A0092B-C50C-407E-A947-70E740481C1C}">
                <a14:useLocalDpi xmlns:a14="http://schemas.microsoft.com/office/drawing/2010/main" val="0"/>
              </a:ext>
            </a:extLst>
          </a:blip>
          <a:srcRect l="-9486" r="9486"/>
          <a:stretch>
            <a:fillRect/>
          </a:stretch>
        </p:blipFill>
        <p:spPr bwMode="auto">
          <a:xfrm>
            <a:off x="2879012" y="1052513"/>
            <a:ext cx="4691776" cy="568885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13" descr="Logo-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196975"/>
            <a:ext cx="1290637" cy="1514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4499237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Rotary-</a:t>
            </a:r>
            <a:r>
              <a:rPr lang="en-GB" dirty="0" err="1"/>
              <a:t>familien</a:t>
            </a:r>
            <a:endParaRPr lang="en-GB" dirty="0"/>
          </a:p>
        </p:txBody>
      </p:sp>
      <p:pic>
        <p:nvPicPr>
          <p:cNvPr id="48130" name="Picture 6"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8139" name="Text Box 13"/>
          <p:cNvSpPr txBox="1">
            <a:spLocks noChangeArrowheads="1"/>
          </p:cNvSpPr>
          <p:nvPr/>
        </p:nvSpPr>
        <p:spPr bwMode="auto">
          <a:xfrm>
            <a:off x="2879725" y="1304181"/>
            <a:ext cx="5431167" cy="169277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INTERACT:</a:t>
            </a:r>
          </a:p>
          <a:p>
            <a:pPr eaLnBrk="1" hangingPunct="1"/>
            <a:r>
              <a:rPr lang="nb-NO" sz="1600" dirty="0">
                <a:latin typeface="Arial"/>
                <a:cs typeface="Arial"/>
              </a:rPr>
              <a:t>For ungdom mellom 14 og 18 år, </a:t>
            </a:r>
            <a:r>
              <a:rPr lang="nb-NO" sz="1600" dirty="0" err="1">
                <a:latin typeface="Arial"/>
                <a:cs typeface="Arial"/>
              </a:rPr>
              <a:t>dvs</a:t>
            </a:r>
            <a:r>
              <a:rPr lang="nb-NO" sz="1600" dirty="0">
                <a:latin typeface="Arial"/>
                <a:cs typeface="Arial"/>
              </a:rPr>
              <a:t> ungdomsskolen og </a:t>
            </a:r>
          </a:p>
          <a:p>
            <a:pPr eaLnBrk="1" hangingPunct="1"/>
            <a:r>
              <a:rPr lang="nb-NO" sz="1600" dirty="0">
                <a:latin typeface="Arial"/>
                <a:cs typeface="Arial"/>
              </a:rPr>
              <a:t>videregående skole</a:t>
            </a:r>
          </a:p>
          <a:p>
            <a:pPr eaLnBrk="1" hangingPunct="1"/>
            <a:r>
              <a:rPr lang="nb-NO" sz="1600" dirty="0">
                <a:latin typeface="Arial"/>
                <a:cs typeface="Arial"/>
              </a:rPr>
              <a:t>Motto: ”Moro med mening”</a:t>
            </a:r>
          </a:p>
          <a:p>
            <a:pPr eaLnBrk="1" hangingPunct="1"/>
            <a:r>
              <a:rPr lang="nb-NO" sz="1600" dirty="0">
                <a:latin typeface="Arial"/>
                <a:cs typeface="Arial"/>
              </a:rPr>
              <a:t>7172 klubber, 165 000 medlemmer i 108 land</a:t>
            </a:r>
          </a:p>
          <a:p>
            <a:pPr eaLnBrk="1" hangingPunct="1"/>
            <a:endParaRPr lang="nb-NO" sz="1600" b="1" dirty="0">
              <a:latin typeface="Comic Sans MS" charset="0"/>
            </a:endParaRPr>
          </a:p>
        </p:txBody>
      </p:sp>
      <p:sp>
        <p:nvSpPr>
          <p:cNvPr id="48137" name="Text Box 16"/>
          <p:cNvSpPr txBox="1">
            <a:spLocks noChangeArrowheads="1"/>
          </p:cNvSpPr>
          <p:nvPr/>
        </p:nvSpPr>
        <p:spPr bwMode="auto">
          <a:xfrm>
            <a:off x="2955925" y="3025826"/>
            <a:ext cx="4302480" cy="120032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ROTARACT:</a:t>
            </a:r>
            <a:endParaRPr lang="nb-NO" dirty="0">
              <a:latin typeface="Arial"/>
              <a:cs typeface="Arial"/>
            </a:endParaRPr>
          </a:p>
          <a:p>
            <a:pPr eaLnBrk="1" hangingPunct="1"/>
            <a:r>
              <a:rPr lang="nb-NO" sz="1600" dirty="0">
                <a:latin typeface="Arial"/>
                <a:cs typeface="Arial"/>
              </a:rPr>
              <a:t>For unge mennesker mellom 18 og 30 år</a:t>
            </a:r>
          </a:p>
          <a:p>
            <a:pPr eaLnBrk="1" hangingPunct="1"/>
            <a:r>
              <a:rPr lang="nb-NO" sz="1600" dirty="0">
                <a:latin typeface="Arial"/>
                <a:cs typeface="Arial"/>
              </a:rPr>
              <a:t>Motto: ”Vennskap gjennom tjeneste”</a:t>
            </a:r>
          </a:p>
          <a:p>
            <a:pPr eaLnBrk="1" hangingPunct="1"/>
            <a:r>
              <a:rPr lang="nb-NO" sz="1600" dirty="0">
                <a:latin typeface="Arial"/>
                <a:cs typeface="Arial"/>
              </a:rPr>
              <a:t>6554 klubber, 150 000 medlemmer i 146 land</a:t>
            </a:r>
          </a:p>
        </p:txBody>
      </p:sp>
      <p:sp>
        <p:nvSpPr>
          <p:cNvPr id="48135" name="Text Box 19"/>
          <p:cNvSpPr txBox="1">
            <a:spLocks noChangeArrowheads="1"/>
          </p:cNvSpPr>
          <p:nvPr/>
        </p:nvSpPr>
        <p:spPr bwMode="auto">
          <a:xfrm>
            <a:off x="2879725" y="4616549"/>
            <a:ext cx="5099673" cy="169277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INNER WHEEL:</a:t>
            </a:r>
          </a:p>
          <a:p>
            <a:pPr eaLnBrk="1" hangingPunct="1"/>
            <a:r>
              <a:rPr lang="nb-NO" sz="1600" dirty="0">
                <a:latin typeface="Arial"/>
                <a:cs typeface="Arial"/>
              </a:rPr>
              <a:t>For kvinner som er relatert til rotarianere (kone, datter, </a:t>
            </a:r>
          </a:p>
          <a:p>
            <a:pPr eaLnBrk="1" hangingPunct="1"/>
            <a:r>
              <a:rPr lang="nb-NO" sz="1600" dirty="0">
                <a:latin typeface="Arial"/>
                <a:cs typeface="Arial"/>
              </a:rPr>
              <a:t>svigerdatter </a:t>
            </a:r>
            <a:r>
              <a:rPr lang="nb-NO" sz="1600" dirty="0" err="1">
                <a:latin typeface="Arial"/>
                <a:cs typeface="Arial"/>
              </a:rPr>
              <a:t>etc</a:t>
            </a:r>
            <a:r>
              <a:rPr lang="nb-NO" sz="1600" dirty="0">
                <a:latin typeface="Arial"/>
                <a:cs typeface="Arial"/>
              </a:rPr>
              <a:t>)</a:t>
            </a:r>
          </a:p>
          <a:p>
            <a:pPr eaLnBrk="1" hangingPunct="1"/>
            <a:r>
              <a:rPr lang="nb-NO" sz="1600" dirty="0">
                <a:latin typeface="Arial"/>
                <a:cs typeface="Arial"/>
              </a:rPr>
              <a:t>Motto: Stort sett det samme som </a:t>
            </a:r>
            <a:r>
              <a:rPr lang="nb-NO" sz="1600" dirty="0" err="1">
                <a:latin typeface="Arial"/>
                <a:cs typeface="Arial"/>
              </a:rPr>
              <a:t>Rotary</a:t>
            </a:r>
            <a:endParaRPr lang="nb-NO" sz="1600" dirty="0">
              <a:latin typeface="Arial"/>
              <a:cs typeface="Arial"/>
            </a:endParaRPr>
          </a:p>
          <a:p>
            <a:pPr eaLnBrk="1" hangingPunct="1"/>
            <a:r>
              <a:rPr lang="nb-NO" sz="1600" dirty="0">
                <a:latin typeface="Arial"/>
                <a:cs typeface="Arial"/>
              </a:rPr>
              <a:t>98 klubber, 2200 medlemmer i Norge</a:t>
            </a:r>
          </a:p>
          <a:p>
            <a:pPr eaLnBrk="1" hangingPunct="1"/>
            <a:r>
              <a:rPr lang="nb-NO" sz="1600" dirty="0">
                <a:latin typeface="Arial"/>
                <a:cs typeface="Arial"/>
              </a:rPr>
              <a:t>103 000 medlemmer internasjonalt i 100 land.</a:t>
            </a:r>
          </a:p>
        </p:txBody>
      </p:sp>
      <p:pic>
        <p:nvPicPr>
          <p:cNvPr id="14" name="Picture 12" descr="inte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86718"/>
            <a:ext cx="1428750" cy="14287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15" descr="rota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08362"/>
            <a:ext cx="1428750" cy="14287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 name="Picture 18" descr="innerwheel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3000" y="4675285"/>
            <a:ext cx="1487488" cy="1524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ROTARY OG FN</a:t>
            </a:r>
          </a:p>
        </p:txBody>
      </p:sp>
      <p:sp>
        <p:nvSpPr>
          <p:cNvPr id="5" name="Plassholder for innhold 4"/>
          <p:cNvSpPr>
            <a:spLocks noGrp="1"/>
          </p:cNvSpPr>
          <p:nvPr>
            <p:ph idx="1"/>
          </p:nvPr>
        </p:nvSpPr>
        <p:spPr>
          <a:xfrm>
            <a:off x="151696" y="1013872"/>
            <a:ext cx="8856984" cy="4525963"/>
          </a:xfrm>
        </p:spPr>
        <p:txBody>
          <a:bodyPr/>
          <a:lstStyle/>
          <a:p>
            <a:r>
              <a:rPr lang="nb-NO" sz="1600" dirty="0">
                <a:latin typeface="Arial"/>
                <a:cs typeface="Arial"/>
                <a:hlinkClick r:id="rId2"/>
              </a:rPr>
              <a:t>Rotary og rotarianere var involvert i oppstarten av FN</a:t>
            </a:r>
            <a:r>
              <a:rPr lang="nb-NO" sz="1600" dirty="0">
                <a:latin typeface="Arial"/>
                <a:cs typeface="Arial"/>
              </a:rPr>
              <a:t>? </a:t>
            </a:r>
          </a:p>
          <a:p>
            <a:r>
              <a:rPr lang="nb-NO" sz="1600" dirty="0">
                <a:latin typeface="Arial"/>
                <a:cs typeface="Arial"/>
              </a:rPr>
              <a:t>49 rotarianere deltok i utarbeidelsen av FNs charter i San Fransisco 1 1945. </a:t>
            </a:r>
          </a:p>
          <a:p>
            <a:r>
              <a:rPr lang="nb-NO" sz="1600" dirty="0">
                <a:latin typeface="Arial"/>
                <a:cs typeface="Arial"/>
              </a:rPr>
              <a:t>Tjue av 50 nasjonale delegasjoner hadde rotarianere i sin stab, og flere ble ledet av rotarianere. </a:t>
            </a:r>
          </a:p>
          <a:p>
            <a:r>
              <a:rPr lang="nb-NO" sz="1600" dirty="0">
                <a:latin typeface="Arial"/>
                <a:cs typeface="Arial"/>
              </a:rPr>
              <a:t>Elleve rotarianere var invitert som rådgivere for arbeidet med charterdokumentene.</a:t>
            </a:r>
          </a:p>
          <a:p>
            <a:r>
              <a:rPr lang="nb-NO" sz="1600" dirty="0">
                <a:latin typeface="Arial"/>
                <a:cs typeface="Arial"/>
              </a:rPr>
              <a:t>USAs utenriksminister i 1945, Edward </a:t>
            </a:r>
            <a:r>
              <a:rPr lang="nb-NO" sz="1600" dirty="0" err="1">
                <a:latin typeface="Arial"/>
                <a:cs typeface="Arial"/>
              </a:rPr>
              <a:t>Stettinius</a:t>
            </a:r>
            <a:r>
              <a:rPr lang="nb-NO" sz="1600" dirty="0">
                <a:latin typeface="Arial"/>
                <a:cs typeface="Arial"/>
              </a:rPr>
              <a:t> jr. uttalte at "</a:t>
            </a:r>
            <a:r>
              <a:rPr lang="nb-NO" sz="1600" i="1" dirty="0">
                <a:latin typeface="Arial"/>
                <a:cs typeface="Arial"/>
              </a:rPr>
              <a:t>invitasjonen til RI til å delta som rådgivere for USAs delegasjon var en anerkjennelse av den rolle rotarianere har spilt og fortsatt vil spille for å utvikle forståelse mellom nasjoner. </a:t>
            </a:r>
            <a:r>
              <a:rPr lang="nb-NO" sz="1600" i="1" dirty="0" err="1">
                <a:latin typeface="Arial"/>
                <a:cs typeface="Arial"/>
              </a:rPr>
              <a:t>Rotarys</a:t>
            </a:r>
            <a:r>
              <a:rPr lang="nb-NO" sz="1600" i="1" dirty="0">
                <a:latin typeface="Arial"/>
                <a:cs typeface="Arial"/>
              </a:rPr>
              <a:t> representanter var helt nødvendige i San Fransisco. De gav betydelige bidrag til selve charteret, og etter hvert spesielt til utformingen av retningslinjene for etableringen av UNESCO</a:t>
            </a:r>
            <a:r>
              <a:rPr lang="nb-NO" sz="1600" dirty="0">
                <a:latin typeface="Arial"/>
                <a:cs typeface="Arial"/>
              </a:rPr>
              <a:t>”.</a:t>
            </a:r>
          </a:p>
          <a:p>
            <a:r>
              <a:rPr lang="nb-NO" sz="1600" dirty="0" err="1">
                <a:latin typeface="Arial"/>
                <a:cs typeface="Arial"/>
              </a:rPr>
              <a:t>Rotary</a:t>
            </a:r>
            <a:r>
              <a:rPr lang="nb-NO" sz="1600" dirty="0">
                <a:latin typeface="Arial"/>
                <a:cs typeface="Arial"/>
              </a:rPr>
              <a:t> har siden hatt delegater eller observatører ved de fleste FN-organisasjoner og møter.</a:t>
            </a:r>
          </a:p>
          <a:p>
            <a:r>
              <a:rPr lang="nb-NO" sz="1600" dirty="0">
                <a:latin typeface="Arial"/>
                <a:cs typeface="Arial"/>
              </a:rPr>
              <a:t>I en tale på </a:t>
            </a:r>
            <a:r>
              <a:rPr lang="nb-NO" sz="1600" dirty="0" err="1">
                <a:latin typeface="Arial"/>
                <a:cs typeface="Arial"/>
              </a:rPr>
              <a:t>Rotarys</a:t>
            </a:r>
            <a:r>
              <a:rPr lang="nb-NO" sz="1600" dirty="0">
                <a:latin typeface="Arial"/>
                <a:cs typeface="Arial"/>
              </a:rPr>
              <a:t> førtiende Convention i 1949 sa FNs første generalsekretær, Trygve Lie: "</a:t>
            </a:r>
            <a:r>
              <a:rPr lang="nb-NO" sz="1600" i="1" dirty="0">
                <a:latin typeface="Arial"/>
                <a:cs typeface="Arial"/>
              </a:rPr>
              <a:t>Jeg vil personlig takke alle rotarianere for deres forståelse for FN og den hjelp de har gitt til vårt arbeid. Sympatien og samarbeid med rotarianere har alltid vært en inspirasjon og jeg er meget tilfreds med at FN og RI har så nære forbindelser</a:t>
            </a:r>
            <a:r>
              <a:rPr lang="nb-NO" sz="1600" dirty="0">
                <a:latin typeface="Arial"/>
                <a:cs typeface="Arial"/>
              </a:rPr>
              <a:t>.”</a:t>
            </a:r>
          </a:p>
          <a:p>
            <a:r>
              <a:rPr lang="nb-NO" sz="1600" dirty="0">
                <a:latin typeface="Arial"/>
                <a:cs typeface="Arial"/>
              </a:rPr>
              <a:t>Formannskapet i FNs Hovedforsamling ble i 1952-1953 overtatt av den canadiske utenriksminister, rotarianeren og i 1958 mottaker av Nobels Fredspris, Lester B. Pearson, som takket for fredsprisen i universitetets aula i Oslo ved å sitere </a:t>
            </a:r>
            <a:r>
              <a:rPr lang="nb-NO" sz="1600" dirty="0" err="1">
                <a:latin typeface="Arial"/>
                <a:cs typeface="Arial"/>
              </a:rPr>
              <a:t>Rotarys</a:t>
            </a:r>
            <a:r>
              <a:rPr lang="nb-NO" sz="1600" dirty="0">
                <a:latin typeface="Arial"/>
                <a:cs typeface="Arial"/>
              </a:rPr>
              <a:t> fremmøteregel slik: </a:t>
            </a:r>
            <a:r>
              <a:rPr lang="nb-NO" sz="1600" b="1" dirty="0">
                <a:latin typeface="Arial"/>
                <a:cs typeface="Arial"/>
              </a:rPr>
              <a:t>"Hvordan kan det bli fred i verden når folk ikke kjenner hverandre og hvordan kan folk bli kjent med hverandre når de ikke møtes.”</a:t>
            </a:r>
          </a:p>
        </p:txBody>
      </p:sp>
      <p:pic>
        <p:nvPicPr>
          <p:cNvPr id="3" name="Bilde 2" descr="FN_symbo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8600" y="116632"/>
            <a:ext cx="1857896" cy="1266747"/>
          </a:xfrm>
          <a:prstGeom prst="rect">
            <a:avLst/>
          </a:prstGeom>
        </p:spPr>
      </p:pic>
    </p:spTree>
    <p:extLst>
      <p:ext uri="{BB962C8B-B14F-4D97-AF65-F5344CB8AC3E}">
        <p14:creationId xmlns:p14="http://schemas.microsoft.com/office/powerpoint/2010/main" val="71279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NETTRESSURSER</a:t>
            </a:r>
          </a:p>
        </p:txBody>
      </p:sp>
      <p:sp>
        <p:nvSpPr>
          <p:cNvPr id="5" name="Plassholder for innhold 4"/>
          <p:cNvSpPr>
            <a:spLocks noGrp="1"/>
          </p:cNvSpPr>
          <p:nvPr>
            <p:ph idx="1"/>
          </p:nvPr>
        </p:nvSpPr>
        <p:spPr>
          <a:xfrm>
            <a:off x="107504" y="1196752"/>
            <a:ext cx="8229600" cy="1633736"/>
          </a:xfrm>
        </p:spPr>
        <p:txBody>
          <a:bodyPr/>
          <a:lstStyle/>
          <a:p>
            <a:pPr marL="0" indent="0">
              <a:buNone/>
            </a:pPr>
            <a:r>
              <a:rPr lang="en-GB" sz="2400" dirty="0">
                <a:latin typeface="Arial"/>
                <a:cs typeface="Arial"/>
                <a:hlinkClick r:id="rId2"/>
              </a:rPr>
              <a:t>www.rotary.no</a:t>
            </a:r>
            <a:r>
              <a:rPr lang="en-GB" sz="2400" dirty="0">
                <a:latin typeface="Arial"/>
                <a:cs typeface="Arial"/>
              </a:rPr>
              <a:t> </a:t>
            </a:r>
          </a:p>
          <a:p>
            <a:pPr marL="0" indent="0">
              <a:buNone/>
            </a:pPr>
            <a:r>
              <a:rPr lang="en-GB" sz="2400" dirty="0">
                <a:latin typeface="Arial"/>
                <a:cs typeface="Arial"/>
              </a:rPr>
              <a:t>   </a:t>
            </a:r>
            <a:r>
              <a:rPr lang="en-GB" sz="1800" dirty="0">
                <a:latin typeface="Arial"/>
                <a:cs typeface="Arial"/>
              </a:rPr>
              <a:t>(“min side”)</a:t>
            </a:r>
            <a:endParaRPr lang="en-GB" sz="2400" dirty="0">
              <a:latin typeface="Arial"/>
              <a:cs typeface="Arial"/>
            </a:endParaRPr>
          </a:p>
          <a:p>
            <a:pPr marL="0" indent="0">
              <a:buNone/>
            </a:pPr>
            <a:r>
              <a:rPr lang="en-GB" sz="2400" dirty="0">
                <a:latin typeface="Arial"/>
                <a:cs typeface="Arial"/>
                <a:hlinkClick r:id="rId3"/>
              </a:rPr>
              <a:t>www.rotary.org</a:t>
            </a:r>
            <a:r>
              <a:rPr lang="en-GB" sz="2400" dirty="0">
                <a:latin typeface="Arial"/>
                <a:cs typeface="Arial"/>
              </a:rPr>
              <a:t> </a:t>
            </a:r>
          </a:p>
          <a:p>
            <a:pPr marL="0" indent="0">
              <a:buNone/>
            </a:pPr>
            <a:r>
              <a:rPr lang="en-GB" sz="2400" dirty="0">
                <a:latin typeface="Arial"/>
                <a:cs typeface="Arial"/>
              </a:rPr>
              <a:t>   </a:t>
            </a:r>
            <a:r>
              <a:rPr lang="en-GB" sz="1800" dirty="0">
                <a:latin typeface="Arial"/>
                <a:cs typeface="Arial"/>
              </a:rPr>
              <a:t>(“My Rotary” </a:t>
            </a:r>
            <a:r>
              <a:rPr lang="en-GB" sz="1800" dirty="0" err="1">
                <a:latin typeface="Arial"/>
                <a:cs typeface="Arial"/>
              </a:rPr>
              <a:t>og</a:t>
            </a:r>
            <a:r>
              <a:rPr lang="en-GB" sz="1800" dirty="0">
                <a:latin typeface="Arial"/>
                <a:cs typeface="Arial"/>
              </a:rPr>
              <a:t> “sign in”)</a:t>
            </a:r>
          </a:p>
          <a:p>
            <a:pPr marL="0" indent="0">
              <a:buNone/>
            </a:pPr>
            <a:endParaRPr lang="en-GB" sz="2000" dirty="0">
              <a:latin typeface="Arial"/>
              <a:cs typeface="Arial"/>
            </a:endParaRPr>
          </a:p>
          <a:p>
            <a:pPr marL="0" indent="0">
              <a:buNone/>
            </a:pPr>
            <a:r>
              <a:rPr lang="en-GB" sz="2000" dirty="0">
                <a:latin typeface="Arial"/>
                <a:cs typeface="Arial"/>
              </a:rPr>
              <a:t>To </a:t>
            </a:r>
            <a:r>
              <a:rPr lang="en-GB" sz="2000" dirty="0" err="1">
                <a:latin typeface="Arial"/>
                <a:cs typeface="Arial"/>
              </a:rPr>
              <a:t>ulike</a:t>
            </a:r>
            <a:r>
              <a:rPr lang="en-GB" sz="2000" dirty="0">
                <a:latin typeface="Arial"/>
                <a:cs typeface="Arial"/>
              </a:rPr>
              <a:t> </a:t>
            </a:r>
            <a:r>
              <a:rPr lang="en-GB" sz="2000" dirty="0" err="1">
                <a:latin typeface="Arial"/>
                <a:cs typeface="Arial"/>
              </a:rPr>
              <a:t>innlogginger</a:t>
            </a:r>
            <a:r>
              <a:rPr lang="en-GB" sz="2000" dirty="0">
                <a:latin typeface="Arial"/>
                <a:cs typeface="Arial"/>
              </a:rPr>
              <a:t>. </a:t>
            </a:r>
          </a:p>
          <a:p>
            <a:pPr marL="0" indent="0">
              <a:buNone/>
            </a:pPr>
            <a:r>
              <a:rPr lang="en-GB" sz="2000" dirty="0" err="1">
                <a:latin typeface="Arial"/>
                <a:cs typeface="Arial"/>
              </a:rPr>
              <a:t>Bruk</a:t>
            </a:r>
            <a:r>
              <a:rPr lang="en-GB" sz="2000" dirty="0">
                <a:latin typeface="Arial"/>
                <a:cs typeface="Arial"/>
              </a:rPr>
              <a:t> </a:t>
            </a:r>
            <a:r>
              <a:rPr lang="en-GB" sz="2000" dirty="0" err="1">
                <a:latin typeface="Arial"/>
                <a:cs typeface="Arial"/>
              </a:rPr>
              <a:t>begge</a:t>
            </a:r>
            <a:r>
              <a:rPr lang="en-GB" sz="2000" dirty="0">
                <a:latin typeface="Arial"/>
                <a:cs typeface="Arial"/>
              </a:rPr>
              <a:t> </a:t>
            </a:r>
            <a:r>
              <a:rPr lang="en-GB" sz="2000" dirty="0" err="1">
                <a:latin typeface="Arial"/>
                <a:cs typeface="Arial"/>
              </a:rPr>
              <a:t>ressursene</a:t>
            </a:r>
            <a:r>
              <a:rPr lang="en-GB" sz="2000" dirty="0">
                <a:latin typeface="Arial"/>
                <a:cs typeface="Arial"/>
              </a:rPr>
              <a:t>.</a:t>
            </a:r>
          </a:p>
          <a:p>
            <a:pPr marL="0" indent="0">
              <a:buNone/>
            </a:pPr>
            <a:r>
              <a:rPr lang="en-GB" sz="2000" dirty="0" err="1">
                <a:latin typeface="Arial"/>
                <a:cs typeface="Arial"/>
              </a:rPr>
              <a:t>Oppdater</a:t>
            </a:r>
            <a:r>
              <a:rPr lang="en-GB" sz="2000" dirty="0">
                <a:latin typeface="Arial"/>
                <a:cs typeface="Arial"/>
              </a:rPr>
              <a:t> </a:t>
            </a:r>
            <a:r>
              <a:rPr lang="en-GB" sz="2000" dirty="0" err="1">
                <a:latin typeface="Arial"/>
                <a:cs typeface="Arial"/>
              </a:rPr>
              <a:t>informasjonen</a:t>
            </a:r>
            <a:r>
              <a:rPr lang="en-GB" sz="2000" dirty="0">
                <a:latin typeface="Arial"/>
                <a:cs typeface="Arial"/>
              </a:rPr>
              <a:t> </a:t>
            </a:r>
            <a:br>
              <a:rPr lang="en-GB" sz="2000" dirty="0">
                <a:latin typeface="Arial"/>
                <a:cs typeface="Arial"/>
              </a:rPr>
            </a:br>
            <a:r>
              <a:rPr lang="en-GB" sz="2000" dirty="0">
                <a:latin typeface="Arial"/>
                <a:cs typeface="Arial"/>
              </a:rPr>
              <a:t>om </a:t>
            </a:r>
            <a:r>
              <a:rPr lang="en-GB" sz="2000" dirty="0" err="1">
                <a:latin typeface="Arial"/>
                <a:cs typeface="Arial"/>
              </a:rPr>
              <a:t>deg</a:t>
            </a:r>
            <a:r>
              <a:rPr lang="en-GB" sz="2000" dirty="0">
                <a:latin typeface="Arial"/>
                <a:cs typeface="Arial"/>
              </a:rPr>
              <a:t> </a:t>
            </a:r>
            <a:r>
              <a:rPr lang="en-GB" sz="2000" dirty="0" err="1">
                <a:latin typeface="Arial"/>
                <a:cs typeface="Arial"/>
              </a:rPr>
              <a:t>på</a:t>
            </a:r>
            <a:r>
              <a:rPr lang="en-GB" sz="2000" dirty="0">
                <a:latin typeface="Arial"/>
                <a:cs typeface="Arial"/>
              </a:rPr>
              <a:t> “min side”.</a:t>
            </a:r>
          </a:p>
        </p:txBody>
      </p:sp>
      <p:pic>
        <p:nvPicPr>
          <p:cNvPr id="9" name="Bilde 5" descr="Screen Shot 2017-11-19 at 11.17.17.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8338" y="981075"/>
            <a:ext cx="5935662" cy="22701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Bilde 7" descr="Screen Shot 2017-11-19 at 11.19.20.png"/>
          <p:cNvPicPr>
            <a:picLocks noChangeAspect="1"/>
          </p:cNvPicPr>
          <p:nvPr/>
        </p:nvPicPr>
        <p:blipFill>
          <a:blip r:embed="rId5" cstate="email">
            <a:extLst>
              <a:ext uri="{28A0092B-C50C-407E-A947-70E740481C1C}">
                <a14:useLocalDpi xmlns:a14="http://schemas.microsoft.com/office/drawing/2010/main" val="0"/>
              </a:ext>
            </a:extLst>
          </a:blip>
          <a:srcRect l="5872" r="5644"/>
          <a:stretch>
            <a:fillRect/>
          </a:stretch>
        </p:blipFill>
        <p:spPr bwMode="auto">
          <a:xfrm>
            <a:off x="3225800" y="3429000"/>
            <a:ext cx="5888038" cy="6905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1" name="Bilde 6" descr="Screen Shot 2017-11-19 at 11.18.19.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03575" y="4221163"/>
            <a:ext cx="5795963" cy="2235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60006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tel 1"/>
          <p:cNvSpPr>
            <a:spLocks noGrp="1"/>
          </p:cNvSpPr>
          <p:nvPr>
            <p:ph type="title"/>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b-NO" b="1" dirty="0">
                <a:latin typeface="Arial Narrow" charset="0"/>
                <a:cs typeface="Arial Narrow" charset="0"/>
              </a:rPr>
              <a:t>ROTARYS FORMÅL ER Å GAGNE ANDRE</a:t>
            </a:r>
            <a:endParaRPr lang="en-GB" dirty="0">
              <a:latin typeface="Arial Narrow" charset="0"/>
              <a:cs typeface="Arial Narrow" charset="0"/>
            </a:endParaRPr>
          </a:p>
        </p:txBody>
      </p:sp>
      <p:sp>
        <p:nvSpPr>
          <p:cNvPr id="149506"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800" dirty="0">
              <a:solidFill>
                <a:srgbClr val="0000CC"/>
              </a:solidFill>
              <a:ea typeface="+mn-ea"/>
              <a:cs typeface="+mn-cs"/>
            </a:endParaRPr>
          </a:p>
          <a:p>
            <a:pPr eaLnBrk="1" hangingPunct="1">
              <a:buClr>
                <a:srgbClr val="0000CC"/>
              </a:buClr>
              <a:buFont typeface="Wingdings" panose="05000000000000000000" pitchFamily="2" charset="2"/>
              <a:buNone/>
              <a:defRPr/>
            </a:pPr>
            <a:r>
              <a:rPr lang="nb-NO" sz="2800" dirty="0">
                <a:solidFill>
                  <a:srgbClr val="0000CC"/>
                </a:solidFill>
                <a:ea typeface="+mn-ea"/>
                <a:cs typeface="+mn-cs"/>
              </a:rPr>
              <a:t>       </a:t>
            </a:r>
            <a:endParaRPr lang="nb-NO" b="1" u="sng" dirty="0">
              <a:solidFill>
                <a:srgbClr val="0000CC"/>
              </a:solidFill>
              <a:ea typeface="+mn-ea"/>
              <a:cs typeface="+mn-cs"/>
            </a:endParaRPr>
          </a:p>
          <a:p>
            <a:pPr eaLnBrk="1" hangingPunct="1">
              <a:buClr>
                <a:srgbClr val="0000CC"/>
              </a:buClr>
              <a:buFont typeface="Wingdings" panose="05000000000000000000" pitchFamily="2" charset="2"/>
              <a:buNone/>
              <a:defRPr/>
            </a:pPr>
            <a:r>
              <a:rPr lang="nb-NO" sz="3600" dirty="0">
                <a:solidFill>
                  <a:srgbClr val="0000CC"/>
                </a:solidFill>
                <a:ea typeface="+mn-ea"/>
                <a:cs typeface="+mn-cs"/>
              </a:rPr>
              <a:t>                 </a:t>
            </a:r>
            <a:endParaRPr lang="nb-NO" sz="2000" dirty="0">
              <a:solidFill>
                <a:srgbClr val="0000CC"/>
              </a:solidFill>
              <a:ea typeface="+mn-ea"/>
              <a:cs typeface="+mn-cs"/>
            </a:endParaRPr>
          </a:p>
        </p:txBody>
      </p:sp>
      <p:pic>
        <p:nvPicPr>
          <p:cNvPr id="37891" name="Picture 6" descr="Log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916" y="1052736"/>
            <a:ext cx="1943100" cy="9223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7892" name="Text Box 21"/>
          <p:cNvSpPr txBox="1">
            <a:spLocks noChangeArrowheads="1"/>
          </p:cNvSpPr>
          <p:nvPr/>
        </p:nvSpPr>
        <p:spPr bwMode="auto">
          <a:xfrm>
            <a:off x="7431" y="2019152"/>
            <a:ext cx="7416800" cy="39401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nb-NO" sz="2000" dirty="0"/>
              <a:t>Å GAGNE ANDRE</a:t>
            </a:r>
          </a:p>
          <a:p>
            <a:pPr algn="ctr" eaLnBrk="1" hangingPunct="1">
              <a:spcBef>
                <a:spcPct val="50000"/>
              </a:spcBef>
            </a:pPr>
            <a:r>
              <a:rPr lang="nb-NO" sz="2000" dirty="0"/>
              <a:t>Vi søker å nå dette målet gjennom å</a:t>
            </a:r>
          </a:p>
          <a:p>
            <a:pPr eaLnBrk="1" hangingPunct="1">
              <a:spcBef>
                <a:spcPct val="50000"/>
              </a:spcBef>
              <a:buFont typeface="Arial" panose="020B0604020202020204" pitchFamily="34" charset="0"/>
              <a:buChar char="•"/>
            </a:pPr>
            <a:r>
              <a:rPr lang="nb-NO" sz="2000" dirty="0"/>
              <a:t>Utvikle vennskap som grunnlag for å gagne andre</a:t>
            </a:r>
          </a:p>
          <a:p>
            <a:pPr eaLnBrk="1" hangingPunct="1">
              <a:spcBef>
                <a:spcPct val="50000"/>
              </a:spcBef>
              <a:buFontTx/>
              <a:buChar char="•"/>
            </a:pPr>
            <a:r>
              <a:rPr lang="nb-NO" sz="2000" dirty="0"/>
              <a:t>Stille høye etiske krav i vårt yrkesliv, vise respekt for alt </a:t>
            </a:r>
            <a:br>
              <a:rPr lang="nb-NO" sz="2000" dirty="0"/>
            </a:br>
            <a:r>
              <a:rPr lang="nb-NO" sz="2000" dirty="0"/>
              <a:t>nyttig arbeid og bruke hver enkelt rotarianers yrke som </a:t>
            </a:r>
            <a:br>
              <a:rPr lang="nb-NO" sz="2000" dirty="0"/>
            </a:br>
            <a:r>
              <a:rPr lang="nb-NO" sz="2000" dirty="0"/>
              <a:t>mulighet til å gagne samfunnet</a:t>
            </a:r>
          </a:p>
          <a:p>
            <a:pPr eaLnBrk="1" hangingPunct="1">
              <a:spcBef>
                <a:spcPct val="50000"/>
              </a:spcBef>
              <a:buFontTx/>
              <a:buChar char="•"/>
            </a:pPr>
            <a:r>
              <a:rPr lang="nb-NO" sz="2000" dirty="0"/>
              <a:t>Gagne andre i privatliv, yrke og samfunn</a:t>
            </a:r>
          </a:p>
          <a:p>
            <a:pPr eaLnBrk="1" hangingPunct="1">
              <a:spcBef>
                <a:spcPct val="50000"/>
              </a:spcBef>
              <a:buFontTx/>
              <a:buChar char="•"/>
            </a:pPr>
            <a:r>
              <a:rPr lang="nb-NO" sz="2000" dirty="0"/>
              <a:t>Arbeide for internasjonal forståelse, samhold og fred </a:t>
            </a:r>
            <a:br>
              <a:rPr lang="nb-NO" sz="2000" dirty="0"/>
            </a:br>
            <a:r>
              <a:rPr lang="nb-NO" sz="2000" dirty="0"/>
              <a:t>gjennom verdensomspennende fellesskap av personer </a:t>
            </a:r>
            <a:br>
              <a:rPr lang="nb-NO" sz="2000" dirty="0"/>
            </a:br>
            <a:r>
              <a:rPr lang="nb-NO" sz="2000" dirty="0"/>
              <a:t>fra forskjellige yrker forent i idealet om å gagne andre</a:t>
            </a:r>
          </a:p>
        </p:txBody>
      </p:sp>
      <p:pic>
        <p:nvPicPr>
          <p:cNvPr id="7" name="Bilde 1" descr="IMG_0098.JPG"/>
          <p:cNvPicPr>
            <a:picLocks noChangeAspect="1"/>
          </p:cNvPicPr>
          <p:nvPr/>
        </p:nvPicPr>
        <p:blipFill>
          <a:blip r:embed="rId3"/>
          <a:stretch>
            <a:fillRect/>
          </a:stretch>
        </p:blipFill>
        <p:spPr>
          <a:xfrm>
            <a:off x="6858000" y="1412459"/>
            <a:ext cx="1981200" cy="4464813"/>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KALENDER</a:t>
            </a:r>
          </a:p>
        </p:txBody>
      </p:sp>
      <p:sp>
        <p:nvSpPr>
          <p:cNvPr id="5" name="Plassholder for innhold 4"/>
          <p:cNvSpPr>
            <a:spLocks noGrp="1"/>
          </p:cNvSpPr>
          <p:nvPr>
            <p:ph idx="1"/>
          </p:nvPr>
        </p:nvSpPr>
        <p:spPr/>
        <p:txBody>
          <a:bodyPr/>
          <a:lstStyle/>
          <a:p>
            <a:r>
              <a:rPr lang="en-GB" sz="2400" dirty="0">
                <a:latin typeface="Arial"/>
                <a:cs typeface="Arial"/>
              </a:rPr>
              <a:t>I </a:t>
            </a:r>
            <a:r>
              <a:rPr lang="en-GB" sz="2400" dirty="0" err="1">
                <a:latin typeface="Arial"/>
                <a:cs typeface="Arial"/>
              </a:rPr>
              <a:t>denne</a:t>
            </a:r>
            <a:r>
              <a:rPr lang="en-GB" sz="2400" dirty="0">
                <a:latin typeface="Arial"/>
                <a:cs typeface="Arial"/>
              </a:rPr>
              <a:t> </a:t>
            </a:r>
            <a:r>
              <a:rPr lang="en-GB" sz="2400" dirty="0">
                <a:latin typeface="Arial"/>
                <a:cs typeface="Arial"/>
                <a:hlinkClick r:id="rId2"/>
              </a:rPr>
              <a:t>kalenderen </a:t>
            </a:r>
            <a:r>
              <a:rPr lang="en-GB" sz="2400" dirty="0" err="1">
                <a:latin typeface="Arial"/>
                <a:cs typeface="Arial"/>
              </a:rPr>
              <a:t>finner</a:t>
            </a:r>
            <a:r>
              <a:rPr lang="en-GB" sz="2400" dirty="0">
                <a:latin typeface="Arial"/>
                <a:cs typeface="Arial"/>
              </a:rPr>
              <a:t> du Rotary-</a:t>
            </a:r>
            <a:r>
              <a:rPr lang="en-GB" sz="2400" dirty="0" err="1">
                <a:latin typeface="Arial"/>
                <a:cs typeface="Arial"/>
              </a:rPr>
              <a:t>fokus</a:t>
            </a:r>
            <a:r>
              <a:rPr lang="en-GB" sz="2400" dirty="0">
                <a:latin typeface="Arial"/>
                <a:cs typeface="Arial"/>
              </a:rPr>
              <a:t> </a:t>
            </a:r>
            <a:r>
              <a:rPr lang="en-GB" sz="2400" dirty="0" err="1">
                <a:latin typeface="Arial"/>
                <a:cs typeface="Arial"/>
              </a:rPr>
              <a:t>hver</a:t>
            </a:r>
            <a:r>
              <a:rPr lang="en-GB" sz="2400" dirty="0">
                <a:latin typeface="Arial"/>
                <a:cs typeface="Arial"/>
              </a:rPr>
              <a:t> </a:t>
            </a:r>
            <a:r>
              <a:rPr lang="en-GB" sz="2400" dirty="0" err="1">
                <a:latin typeface="Arial"/>
                <a:cs typeface="Arial"/>
              </a:rPr>
              <a:t>måned</a:t>
            </a:r>
            <a:r>
              <a:rPr lang="en-GB" sz="2400" dirty="0">
                <a:latin typeface="Arial"/>
                <a:cs typeface="Arial"/>
              </a:rPr>
              <a:t>, </a:t>
            </a:r>
            <a:r>
              <a:rPr lang="en-GB" sz="2400" dirty="0" err="1">
                <a:latin typeface="Arial"/>
                <a:cs typeface="Arial"/>
              </a:rPr>
              <a:t>spesielle</a:t>
            </a:r>
            <a:r>
              <a:rPr lang="en-GB" sz="2400" dirty="0">
                <a:latin typeface="Arial"/>
                <a:cs typeface="Arial"/>
              </a:rPr>
              <a:t> </a:t>
            </a:r>
            <a:r>
              <a:rPr lang="en-GB" sz="2400" dirty="0" err="1">
                <a:latin typeface="Arial"/>
                <a:cs typeface="Arial"/>
              </a:rPr>
              <a:t>dager</a:t>
            </a:r>
            <a:r>
              <a:rPr lang="en-GB" sz="2400" dirty="0">
                <a:latin typeface="Arial"/>
                <a:cs typeface="Arial"/>
              </a:rPr>
              <a:t>, arrangement, </a:t>
            </a:r>
            <a:r>
              <a:rPr lang="en-GB" sz="2400" dirty="0" err="1">
                <a:latin typeface="Arial"/>
                <a:cs typeface="Arial"/>
              </a:rPr>
              <a:t>konferanser</a:t>
            </a:r>
            <a:r>
              <a:rPr lang="en-GB" sz="2400" dirty="0">
                <a:latin typeface="Arial"/>
                <a:cs typeface="Arial"/>
              </a:rPr>
              <a:t>, </a:t>
            </a:r>
            <a:r>
              <a:rPr lang="en-GB" sz="2400" dirty="0" err="1">
                <a:latin typeface="Arial"/>
                <a:cs typeface="Arial"/>
              </a:rPr>
              <a:t>tidsfrister</a:t>
            </a:r>
            <a:endParaRPr lang="en-GB" sz="2400" dirty="0">
              <a:latin typeface="Arial"/>
              <a:cs typeface="Arial"/>
            </a:endParaRPr>
          </a:p>
        </p:txBody>
      </p:sp>
    </p:spTree>
    <p:extLst>
      <p:ext uri="{BB962C8B-B14F-4D97-AF65-F5344CB8AC3E}">
        <p14:creationId xmlns:p14="http://schemas.microsoft.com/office/powerpoint/2010/main" val="126725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22" descr="Log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287588"/>
            <a:ext cx="1871662" cy="8874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6583" name="Picture 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32187" y="3285158"/>
            <a:ext cx="1039813" cy="12239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9638" name="Text Box 26"/>
          <p:cNvSpPr txBox="1">
            <a:spLocks noChangeArrowheads="1"/>
          </p:cNvSpPr>
          <p:nvPr/>
        </p:nvSpPr>
        <p:spPr bwMode="auto">
          <a:xfrm>
            <a:off x="611188" y="1628775"/>
            <a:ext cx="2376487" cy="3667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Rotary International</a:t>
            </a:r>
          </a:p>
        </p:txBody>
      </p:sp>
      <p:sp>
        <p:nvSpPr>
          <p:cNvPr id="69639" name="Text Box 27"/>
          <p:cNvSpPr txBox="1">
            <a:spLocks noChangeArrowheads="1"/>
          </p:cNvSpPr>
          <p:nvPr/>
        </p:nvSpPr>
        <p:spPr bwMode="auto">
          <a:xfrm>
            <a:off x="6011863" y="1628775"/>
            <a:ext cx="2016125" cy="3667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a:t>Rotarys motto:</a:t>
            </a:r>
          </a:p>
        </p:txBody>
      </p:sp>
      <p:sp>
        <p:nvSpPr>
          <p:cNvPr id="69640" name="Text Box 28"/>
          <p:cNvSpPr txBox="1">
            <a:spLocks noChangeArrowheads="1"/>
          </p:cNvSpPr>
          <p:nvPr/>
        </p:nvSpPr>
        <p:spPr bwMode="auto">
          <a:xfrm>
            <a:off x="827584" y="4070400"/>
            <a:ext cx="1657350" cy="3667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dirty="0"/>
              <a:t>Distrikt 2250 </a:t>
            </a:r>
          </a:p>
        </p:txBody>
      </p:sp>
      <p:sp>
        <p:nvSpPr>
          <p:cNvPr id="69641" name="Text Box 29"/>
          <p:cNvSpPr txBox="1">
            <a:spLocks noChangeArrowheads="1"/>
          </p:cNvSpPr>
          <p:nvPr/>
        </p:nvSpPr>
        <p:spPr bwMode="auto">
          <a:xfrm>
            <a:off x="827088" y="3278312"/>
            <a:ext cx="2233612" cy="3667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dirty="0" err="1"/>
              <a:t>Rotary</a:t>
            </a:r>
            <a:r>
              <a:rPr lang="nb-NO" sz="1800" b="1" dirty="0"/>
              <a:t> Norge</a:t>
            </a:r>
          </a:p>
        </p:txBody>
      </p:sp>
      <p:sp>
        <p:nvSpPr>
          <p:cNvPr id="69642" name="Text Box 30"/>
          <p:cNvSpPr txBox="1">
            <a:spLocks noChangeArrowheads="1"/>
          </p:cNvSpPr>
          <p:nvPr/>
        </p:nvSpPr>
        <p:spPr bwMode="auto">
          <a:xfrm>
            <a:off x="178644" y="5075892"/>
            <a:ext cx="2953196" cy="36933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dirty="0"/>
              <a:t>Bergenhus </a:t>
            </a:r>
            <a:r>
              <a:rPr lang="nb-NO" sz="1800" b="1" dirty="0" err="1"/>
              <a:t>Rotary</a:t>
            </a:r>
            <a:r>
              <a:rPr lang="nb-NO" sz="1800" b="1" dirty="0"/>
              <a:t>-klubb</a:t>
            </a:r>
          </a:p>
        </p:txBody>
      </p:sp>
      <p:sp>
        <p:nvSpPr>
          <p:cNvPr id="69643" name="Text Box 31"/>
          <p:cNvSpPr txBox="1">
            <a:spLocks noChangeArrowheads="1"/>
          </p:cNvSpPr>
          <p:nvPr/>
        </p:nvSpPr>
        <p:spPr bwMode="auto">
          <a:xfrm>
            <a:off x="6081712" y="3973999"/>
            <a:ext cx="1874838" cy="3667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dirty="0"/>
              <a:t>Årets motto:</a:t>
            </a:r>
          </a:p>
        </p:txBody>
      </p:sp>
      <p:sp>
        <p:nvSpPr>
          <p:cNvPr id="69644" name="Text Box 32"/>
          <p:cNvSpPr txBox="1">
            <a:spLocks noChangeArrowheads="1"/>
          </p:cNvSpPr>
          <p:nvPr/>
        </p:nvSpPr>
        <p:spPr bwMode="auto">
          <a:xfrm>
            <a:off x="827088" y="2414215"/>
            <a:ext cx="2233612" cy="3667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nb-NO" sz="1800" b="1" dirty="0" err="1"/>
              <a:t>Rotary</a:t>
            </a:r>
            <a:r>
              <a:rPr lang="nb-NO" sz="1800" b="1" dirty="0"/>
              <a:t> Norden</a:t>
            </a:r>
          </a:p>
        </p:txBody>
      </p:sp>
      <p:pic>
        <p:nvPicPr>
          <p:cNvPr id="69645" name="Picture 33" descr="riemblem_c_sm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1341438"/>
            <a:ext cx="1582738" cy="15827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9648" name="Bild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91880" y="4869160"/>
            <a:ext cx="1152525" cy="13684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9649" name="TekstSylinder 2"/>
          <p:cNvSpPr txBox="1">
            <a:spLocks noChangeArrowheads="1"/>
          </p:cNvSpPr>
          <p:nvPr/>
        </p:nvSpPr>
        <p:spPr bwMode="auto">
          <a:xfrm>
            <a:off x="6766718" y="4954766"/>
            <a:ext cx="504825" cy="369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nb-NO" sz="1800"/>
          </a:p>
        </p:txBody>
      </p:sp>
      <p:sp>
        <p:nvSpPr>
          <p:cNvPr id="2" name="Tittel 1"/>
          <p:cNvSpPr>
            <a:spLocks noGrp="1"/>
          </p:cNvSpPr>
          <p:nvPr>
            <p:ph type="title"/>
          </p:nvPr>
        </p:nvSpPr>
        <p:spPr/>
        <p:txBody>
          <a:bodyPr/>
          <a:lstStyle/>
          <a:p>
            <a:endParaRPr lang="en-GB"/>
          </a:p>
        </p:txBody>
      </p:sp>
      <p:sp>
        <p:nvSpPr>
          <p:cNvPr id="3" name="TekstSylinder 2">
            <a:hlinkClick r:id="rId6" action="ppaction://hlinksldjump"/>
          </p:cNvPr>
          <p:cNvSpPr txBox="1"/>
          <p:nvPr/>
        </p:nvSpPr>
        <p:spPr>
          <a:xfrm>
            <a:off x="2987824" y="6309320"/>
            <a:ext cx="2311300" cy="461665"/>
          </a:xfrm>
          <a:prstGeom prst="rect">
            <a:avLst/>
          </a:prstGeom>
          <a:noFill/>
        </p:spPr>
        <p:txBody>
          <a:bodyPr wrap="none" rtlCol="0">
            <a:spAutoFit/>
          </a:bodyPr>
          <a:lstStyle/>
          <a:p>
            <a:r>
              <a:rPr lang="en-GB" dirty="0" err="1"/>
              <a:t>Tilbake</a:t>
            </a:r>
            <a:r>
              <a:rPr lang="en-GB" dirty="0"/>
              <a:t> </a:t>
            </a:r>
            <a:r>
              <a:rPr lang="en-GB" dirty="0" err="1"/>
              <a:t>til</a:t>
            </a:r>
            <a:r>
              <a:rPr lang="en-GB" dirty="0"/>
              <a:t> </a:t>
            </a:r>
            <a:r>
              <a:rPr lang="en-GB" dirty="0" err="1"/>
              <a:t>meny</a:t>
            </a:r>
            <a:endParaRPr lang="en-GB" dirty="0"/>
          </a:p>
        </p:txBody>
      </p:sp>
      <p:pic>
        <p:nvPicPr>
          <p:cNvPr id="5" name="Bilde 4">
            <a:extLst>
              <a:ext uri="{FF2B5EF4-FFF2-40B4-BE49-F238E27FC236}">
                <a16:creationId xmlns:a16="http://schemas.microsoft.com/office/drawing/2014/main" id="{39641AF1-D45A-4D01-A174-B7AA994AC5E3}"/>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5619253" y="4414724"/>
            <a:ext cx="2380952" cy="1573446"/>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ROTARYS ETISKE LOVER</a:t>
            </a:r>
          </a:p>
        </p:txBody>
      </p:sp>
      <p:sp>
        <p:nvSpPr>
          <p:cNvPr id="161794"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800">
              <a:solidFill>
                <a:srgbClr val="0000CC"/>
              </a:solidFill>
              <a:ea typeface="+mn-ea"/>
              <a:cs typeface="+mn-cs"/>
            </a:endParaRPr>
          </a:p>
          <a:p>
            <a:pPr eaLnBrk="1" hangingPunct="1">
              <a:buClr>
                <a:srgbClr val="0000CC"/>
              </a:buClr>
              <a:buFont typeface="Wingdings" panose="05000000000000000000" pitchFamily="2" charset="2"/>
              <a:buNone/>
              <a:defRPr/>
            </a:pPr>
            <a:r>
              <a:rPr lang="nb-NO" sz="2800">
                <a:solidFill>
                  <a:srgbClr val="0000CC"/>
                </a:solidFill>
                <a:ea typeface="+mn-ea"/>
                <a:cs typeface="+mn-cs"/>
              </a:rPr>
              <a:t>       </a:t>
            </a:r>
            <a:endParaRPr lang="nb-NO" b="1" u="sng">
              <a:solidFill>
                <a:srgbClr val="0000CC"/>
              </a:solidFill>
              <a:ea typeface="+mn-ea"/>
              <a:cs typeface="+mn-cs"/>
            </a:endParaRPr>
          </a:p>
          <a:p>
            <a:pPr eaLnBrk="1" hangingPunct="1">
              <a:buClr>
                <a:srgbClr val="0000CC"/>
              </a:buClr>
              <a:buFont typeface="Wingdings" panose="05000000000000000000" pitchFamily="2" charset="2"/>
              <a:buNone/>
              <a:defRPr/>
            </a:pPr>
            <a:r>
              <a:rPr lang="nb-NO" sz="3600">
                <a:solidFill>
                  <a:srgbClr val="0000CC"/>
                </a:solidFill>
                <a:ea typeface="+mn-ea"/>
                <a:cs typeface="+mn-cs"/>
              </a:rPr>
              <a:t>                 </a:t>
            </a:r>
            <a:endParaRPr lang="nb-NO" sz="2000">
              <a:solidFill>
                <a:srgbClr val="0000CC"/>
              </a:solidFill>
              <a:ea typeface="+mn-ea"/>
              <a:cs typeface="+mn-cs"/>
            </a:endParaRPr>
          </a:p>
        </p:txBody>
      </p:sp>
      <p:sp>
        <p:nvSpPr>
          <p:cNvPr id="38918" name="Text Box 24"/>
          <p:cNvSpPr txBox="1">
            <a:spLocks noChangeArrowheads="1"/>
          </p:cNvSpPr>
          <p:nvPr/>
        </p:nvSpPr>
        <p:spPr bwMode="auto">
          <a:xfrm>
            <a:off x="4427984" y="1916832"/>
            <a:ext cx="4608512" cy="190821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pPr>
            <a:r>
              <a:rPr lang="nb-NO" sz="2000" dirty="0" err="1"/>
              <a:t>Rotarys</a:t>
            </a:r>
            <a:r>
              <a:rPr lang="nb-NO" sz="2000" dirty="0"/>
              <a:t> etiske lover vedtatt i 1915 viser </a:t>
            </a:r>
            <a:r>
              <a:rPr lang="nb-NO" sz="2000" dirty="0" err="1"/>
              <a:t>Rotarys</a:t>
            </a:r>
            <a:r>
              <a:rPr lang="nb-NO" sz="2000" dirty="0"/>
              <a:t> mangeårige </a:t>
            </a:r>
            <a:r>
              <a:rPr lang="nb-NO" sz="2000" b="1" dirty="0"/>
              <a:t>lederskap</a:t>
            </a:r>
            <a:r>
              <a:rPr lang="nb-NO" sz="2000" dirty="0"/>
              <a:t> </a:t>
            </a:r>
            <a:br>
              <a:rPr lang="nb-NO" sz="2000" dirty="0"/>
            </a:br>
            <a:r>
              <a:rPr lang="nb-NO" sz="2000" dirty="0"/>
              <a:t>i å bekjempe korrupsjon og urettferdig praksis i forretningslivet.</a:t>
            </a:r>
          </a:p>
          <a:p>
            <a:pPr>
              <a:lnSpc>
                <a:spcPct val="110000"/>
              </a:lnSpc>
            </a:pPr>
            <a:endParaRPr lang="nb-NO" sz="2000" dirty="0"/>
          </a:p>
        </p:txBody>
      </p:sp>
      <p:pic>
        <p:nvPicPr>
          <p:cNvPr id="38920"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24744"/>
            <a:ext cx="4111050" cy="514879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923" name="Picture 37" descr="Log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7625" y="5876925"/>
            <a:ext cx="1116013" cy="5286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ROTARYS PRINSIPPER</a:t>
            </a:r>
          </a:p>
        </p:txBody>
      </p:sp>
      <p:sp>
        <p:nvSpPr>
          <p:cNvPr id="150530"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800">
              <a:solidFill>
                <a:srgbClr val="0000CC"/>
              </a:solidFill>
              <a:ea typeface="+mn-ea"/>
              <a:cs typeface="+mn-cs"/>
            </a:endParaRPr>
          </a:p>
          <a:p>
            <a:pPr eaLnBrk="1" hangingPunct="1">
              <a:buClr>
                <a:srgbClr val="0000CC"/>
              </a:buClr>
              <a:buFont typeface="Wingdings" panose="05000000000000000000" pitchFamily="2" charset="2"/>
              <a:buNone/>
              <a:defRPr/>
            </a:pPr>
            <a:r>
              <a:rPr lang="nb-NO" sz="2800">
                <a:solidFill>
                  <a:srgbClr val="0000CC"/>
                </a:solidFill>
                <a:ea typeface="+mn-ea"/>
                <a:cs typeface="+mn-cs"/>
              </a:rPr>
              <a:t>       </a:t>
            </a:r>
            <a:endParaRPr lang="nb-NO" b="1" u="sng">
              <a:solidFill>
                <a:srgbClr val="0000CC"/>
              </a:solidFill>
              <a:ea typeface="+mn-ea"/>
              <a:cs typeface="+mn-cs"/>
            </a:endParaRPr>
          </a:p>
          <a:p>
            <a:pPr eaLnBrk="1" hangingPunct="1">
              <a:buClr>
                <a:srgbClr val="0000CC"/>
              </a:buClr>
              <a:buFont typeface="Wingdings" panose="05000000000000000000" pitchFamily="2" charset="2"/>
              <a:buNone/>
              <a:defRPr/>
            </a:pPr>
            <a:r>
              <a:rPr lang="nb-NO" sz="3600">
                <a:solidFill>
                  <a:srgbClr val="0000CC"/>
                </a:solidFill>
                <a:ea typeface="+mn-ea"/>
                <a:cs typeface="+mn-cs"/>
              </a:rPr>
              <a:t>                 </a:t>
            </a:r>
            <a:endParaRPr lang="nb-NO" sz="2000">
              <a:solidFill>
                <a:srgbClr val="0000CC"/>
              </a:solidFill>
              <a:ea typeface="+mn-ea"/>
              <a:cs typeface="+mn-cs"/>
            </a:endParaRPr>
          </a:p>
        </p:txBody>
      </p:sp>
      <p:sp>
        <p:nvSpPr>
          <p:cNvPr id="39938" name="Plassholder for lysbildenummer 5"/>
          <p:cNvSpPr>
            <a:spLocks noGrp="1"/>
          </p:cNvSpPr>
          <p:nvPr>
            <p:ph type="sldNum" sz="quarter" idx="4294967295"/>
          </p:nvPr>
        </p:nvSpPr>
        <p:spPr bwMode="auto">
          <a:xfrm>
            <a:off x="6858000" y="6245225"/>
            <a:ext cx="2286000" cy="47625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009604-8DB1-E443-A844-E186E04ECAB6}" type="slidenum">
              <a:rPr lang="nb-NO"/>
              <a:pPr eaLnBrk="1" hangingPunct="1"/>
              <a:t>4</a:t>
            </a:fld>
            <a:endParaRPr lang="nb-NO"/>
          </a:p>
        </p:txBody>
      </p:sp>
      <p:sp>
        <p:nvSpPr>
          <p:cNvPr id="150534" name="Text Box 6"/>
          <p:cNvSpPr txBox="1">
            <a:spLocks noChangeArrowheads="1"/>
          </p:cNvSpPr>
          <p:nvPr/>
        </p:nvSpPr>
        <p:spPr bwMode="auto">
          <a:xfrm>
            <a:off x="468313" y="1085850"/>
            <a:ext cx="7777162" cy="974725"/>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a:t>Rotasjonsprinsippet</a:t>
            </a:r>
          </a:p>
          <a:p>
            <a:pPr algn="ctr" eaLnBrk="1" hangingPunct="1"/>
            <a:r>
              <a:rPr lang="nb-NO" sz="1600"/>
              <a:t>Alle verv (internasjonal, nasjonalt og lokalt) roterer hvert år. </a:t>
            </a:r>
            <a:br>
              <a:rPr lang="nb-NO" sz="1600"/>
            </a:br>
            <a:r>
              <a:rPr lang="nb-NO" sz="1600"/>
              <a:t>Rotaryåret går fra 1/7 – 30/6.</a:t>
            </a:r>
          </a:p>
        </p:txBody>
      </p:sp>
      <p:sp>
        <p:nvSpPr>
          <p:cNvPr id="150535" name="Text Box 7"/>
          <p:cNvSpPr txBox="1">
            <a:spLocks noChangeArrowheads="1"/>
          </p:cNvSpPr>
          <p:nvPr/>
        </p:nvSpPr>
        <p:spPr bwMode="auto">
          <a:xfrm>
            <a:off x="468313" y="2309813"/>
            <a:ext cx="7848600" cy="974725"/>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a:t>Klassifikasjonsprinsippet</a:t>
            </a:r>
          </a:p>
          <a:p>
            <a:pPr algn="ctr" eaLnBrk="1" hangingPunct="1"/>
            <a:r>
              <a:rPr lang="nb-NO" sz="1600"/>
              <a:t>Enhver rotarianer har en yrkesklassifikasjon. Rotarianeren representerer dette yrket/bransjen i Rotary og representerer Rotary i yrket/bransjen.</a:t>
            </a:r>
          </a:p>
        </p:txBody>
      </p:sp>
      <p:sp>
        <p:nvSpPr>
          <p:cNvPr id="150536" name="Text Box 8"/>
          <p:cNvSpPr txBox="1">
            <a:spLocks noChangeArrowheads="1"/>
          </p:cNvSpPr>
          <p:nvPr/>
        </p:nvSpPr>
        <p:spPr bwMode="auto">
          <a:xfrm>
            <a:off x="468313" y="3644900"/>
            <a:ext cx="7920037" cy="730250"/>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a:t>Komitéarbeid</a:t>
            </a:r>
          </a:p>
          <a:p>
            <a:pPr algn="ctr" eaLnBrk="1" hangingPunct="1"/>
            <a:r>
              <a:rPr lang="nb-NO" sz="1600"/>
              <a:t>Alle medlemmer i en klubb skal delta i arbeidet i en komité.</a:t>
            </a:r>
          </a:p>
        </p:txBody>
      </p:sp>
      <p:sp>
        <p:nvSpPr>
          <p:cNvPr id="150537" name="Text Box 9"/>
          <p:cNvSpPr txBox="1">
            <a:spLocks noChangeArrowheads="1"/>
          </p:cNvSpPr>
          <p:nvPr/>
        </p:nvSpPr>
        <p:spPr bwMode="auto">
          <a:xfrm>
            <a:off x="468313" y="4652963"/>
            <a:ext cx="7920037" cy="1446550"/>
          </a:xfrm>
          <a:prstGeom prst="rect">
            <a:avLst/>
          </a:prstGeom>
          <a:noFill/>
          <a:ln w="2857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dirty="0"/>
              <a:t>Møteplikt/møterett</a:t>
            </a:r>
          </a:p>
          <a:p>
            <a:pPr algn="ctr" eaLnBrk="1" hangingPunct="1"/>
            <a:r>
              <a:rPr lang="nb-NO" sz="1600" dirty="0"/>
              <a:t>Alle klubber plikter å holde ett møte pr uke (unntatt helligdager/fridager), og</a:t>
            </a:r>
          </a:p>
          <a:p>
            <a:pPr algn="ctr" eaLnBrk="1" hangingPunct="1"/>
            <a:r>
              <a:rPr lang="nb-NO" sz="1600" dirty="0"/>
              <a:t>enhver rotarianer plikter å delta på møtene.</a:t>
            </a:r>
          </a:p>
          <a:p>
            <a:pPr algn="ctr" eaLnBrk="1" hangingPunct="1"/>
            <a:r>
              <a:rPr lang="nb-NO" sz="1600" dirty="0"/>
              <a:t>Rotarianeren har møterett i hvilken som helst klubb i verden. </a:t>
            </a:r>
          </a:p>
          <a:p>
            <a:pPr algn="ctr" eaLnBrk="1" hangingPunct="1"/>
            <a:r>
              <a:rPr lang="nb-NO" sz="1600" dirty="0"/>
              <a:t>Fremmøtekravet er myket opp.</a:t>
            </a:r>
          </a:p>
        </p:txBody>
      </p:sp>
      <p:pic>
        <p:nvPicPr>
          <p:cNvPr id="39944" name="Picture 12"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188" y="5949950"/>
            <a:ext cx="1079500" cy="511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animBg="1" autoUpdateAnimBg="0"/>
      <p:bldP spid="150535" grpId="0" animBg="1" autoUpdateAnimBg="0"/>
      <p:bldP spid="150536" grpId="0" animBg="1" autoUpdateAnimBg="0"/>
      <p:bldP spid="15053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395288" y="1628775"/>
            <a:ext cx="3671887" cy="504825"/>
          </a:xfrm>
          <a:prstGeom prst="rect">
            <a:avLst/>
          </a:prstGeom>
          <a:gradFill flip="none" rotWithShape="1">
            <a:gsLst>
              <a:gs pos="0">
                <a:schemeClr val="bg1"/>
              </a:gs>
              <a:gs pos="21000">
                <a:schemeClr val="accent1">
                  <a:tint val="44500"/>
                  <a:satMod val="160000"/>
                </a:schemeClr>
              </a:gs>
              <a:gs pos="100000">
                <a:schemeClr val="accent1">
                  <a:tint val="23500"/>
                  <a:satMod val="160000"/>
                </a:schemeClr>
              </a:gs>
            </a:gsLst>
            <a:lin ang="0" scaled="1"/>
            <a:tileRect/>
          </a:gradFill>
          <a:ln>
            <a:solidFill>
              <a:schemeClr val="bg1"/>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Klubbtjeneste</a:t>
            </a:r>
          </a:p>
        </p:txBody>
      </p:sp>
      <p:sp>
        <p:nvSpPr>
          <p:cNvPr id="9" name="Rektangel 8"/>
          <p:cNvSpPr/>
          <p:nvPr/>
        </p:nvSpPr>
        <p:spPr>
          <a:xfrm>
            <a:off x="395288" y="5157788"/>
            <a:ext cx="3600450" cy="503237"/>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Nye generasjoner</a:t>
            </a:r>
          </a:p>
        </p:txBody>
      </p:sp>
      <p:sp>
        <p:nvSpPr>
          <p:cNvPr id="10" name="Rektangel 9"/>
          <p:cNvSpPr/>
          <p:nvPr/>
        </p:nvSpPr>
        <p:spPr>
          <a:xfrm>
            <a:off x="395288" y="4221163"/>
            <a:ext cx="3600450" cy="503237"/>
          </a:xfrm>
          <a:prstGeom prst="rect">
            <a:avLst/>
          </a:prstGeom>
          <a:gradFill>
            <a:gsLst>
              <a:gs pos="0">
                <a:schemeClr val="bg1"/>
              </a:gs>
              <a:gs pos="1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Internasjonal tjeneste</a:t>
            </a:r>
          </a:p>
        </p:txBody>
      </p:sp>
      <p:sp>
        <p:nvSpPr>
          <p:cNvPr id="11" name="Rektangel 10"/>
          <p:cNvSpPr/>
          <p:nvPr/>
        </p:nvSpPr>
        <p:spPr>
          <a:xfrm>
            <a:off x="395288" y="3284538"/>
            <a:ext cx="3671887" cy="504825"/>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Samfunnstjeneste</a:t>
            </a:r>
          </a:p>
        </p:txBody>
      </p:sp>
      <p:sp>
        <p:nvSpPr>
          <p:cNvPr id="12" name="Rektangel 11"/>
          <p:cNvSpPr/>
          <p:nvPr/>
        </p:nvSpPr>
        <p:spPr>
          <a:xfrm>
            <a:off x="395288" y="2454275"/>
            <a:ext cx="3671887" cy="504825"/>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Yrkestjeneste</a:t>
            </a:r>
          </a:p>
        </p:txBody>
      </p:sp>
      <p:sp>
        <p:nvSpPr>
          <p:cNvPr id="47114" name="TekstSylinder 13"/>
          <p:cNvSpPr txBox="1">
            <a:spLocks noChangeArrowheads="1"/>
          </p:cNvSpPr>
          <p:nvPr/>
        </p:nvSpPr>
        <p:spPr bwMode="auto">
          <a:xfrm>
            <a:off x="4940300" y="3276600"/>
            <a:ext cx="4095750" cy="584200"/>
          </a:xfrm>
          <a:prstGeom prst="rect">
            <a:avLst/>
          </a:prstGeom>
          <a:noFill/>
          <a:ln w="952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søke å virkeliggjøre </a:t>
            </a:r>
            <a:r>
              <a:rPr lang="nb-NO" sz="1600" dirty="0" err="1"/>
              <a:t>Rotarys</a:t>
            </a:r>
            <a:r>
              <a:rPr lang="nb-NO" sz="1600" dirty="0"/>
              <a:t> idealer i vårt privatliv, yrkesliv og som samfunnsborger.</a:t>
            </a:r>
          </a:p>
        </p:txBody>
      </p:sp>
      <p:sp>
        <p:nvSpPr>
          <p:cNvPr id="47115" name="TekstSylinder 14"/>
          <p:cNvSpPr txBox="1">
            <a:spLocks noChangeArrowheads="1"/>
          </p:cNvSpPr>
          <p:nvPr/>
        </p:nvSpPr>
        <p:spPr bwMode="auto">
          <a:xfrm>
            <a:off x="4940300" y="2238375"/>
            <a:ext cx="3951288" cy="830263"/>
          </a:xfrm>
          <a:prstGeom prst="rect">
            <a:avLst/>
          </a:prstGeom>
          <a:noFill/>
          <a:ln w="952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stille høye etiske krav til oss selv, i</a:t>
            </a:r>
            <a:br>
              <a:rPr lang="nb-NO" sz="1600" dirty="0"/>
            </a:br>
            <a:r>
              <a:rPr lang="nb-NO" sz="1600" dirty="0"/>
              <a:t>yrke og samfunnsliv, og vise respekt </a:t>
            </a:r>
            <a:br>
              <a:rPr lang="nb-NO" sz="1600" dirty="0"/>
            </a:br>
            <a:r>
              <a:rPr lang="nb-NO" sz="1600" dirty="0"/>
              <a:t>og forståelse for alt nyttig arbeid.  </a:t>
            </a:r>
          </a:p>
        </p:txBody>
      </p:sp>
      <p:sp>
        <p:nvSpPr>
          <p:cNvPr id="47116" name="TekstSylinder 15"/>
          <p:cNvSpPr txBox="1">
            <a:spLocks noChangeArrowheads="1"/>
          </p:cNvSpPr>
          <p:nvPr/>
        </p:nvSpPr>
        <p:spPr bwMode="auto">
          <a:xfrm>
            <a:off x="4962525" y="4110038"/>
            <a:ext cx="4073525" cy="831850"/>
          </a:xfrm>
          <a:prstGeom prst="rect">
            <a:avLst/>
          </a:prstGeom>
          <a:noFill/>
          <a:ln w="952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a:t>Å arbeide for internasjonal forståelse og </a:t>
            </a:r>
            <a:br>
              <a:rPr lang="nb-NO" sz="1600"/>
            </a:br>
            <a:r>
              <a:rPr lang="nb-NO" sz="1600"/>
              <a:t>fred gjennom vennskap over lande-grensene mellom mennesker fra alle yrker. </a:t>
            </a:r>
          </a:p>
        </p:txBody>
      </p:sp>
      <p:sp>
        <p:nvSpPr>
          <p:cNvPr id="47117" name="TekstSylinder 16"/>
          <p:cNvSpPr txBox="1">
            <a:spLocks noChangeArrowheads="1"/>
          </p:cNvSpPr>
          <p:nvPr/>
        </p:nvSpPr>
        <p:spPr bwMode="auto">
          <a:xfrm>
            <a:off x="4940300" y="5157788"/>
            <a:ext cx="4095750" cy="584200"/>
          </a:xfrm>
          <a:prstGeom prst="rect">
            <a:avLst/>
          </a:prstGeom>
          <a:noFill/>
          <a:ln w="952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err="1"/>
              <a:t>Rotarys</a:t>
            </a:r>
            <a:r>
              <a:rPr lang="nb-NO" sz="1600" dirty="0"/>
              <a:t> ungdomssatsing: RYLA, ungdomsutveksling, </a:t>
            </a:r>
            <a:r>
              <a:rPr lang="nb-NO" sz="1600" dirty="0" err="1"/>
              <a:t>Rotaract</a:t>
            </a:r>
            <a:r>
              <a:rPr lang="nb-NO" sz="1600" dirty="0"/>
              <a:t> m.m. </a:t>
            </a:r>
          </a:p>
        </p:txBody>
      </p:sp>
      <p:sp>
        <p:nvSpPr>
          <p:cNvPr id="47118" name="TekstSylinder 17"/>
          <p:cNvSpPr txBox="1">
            <a:spLocks noChangeArrowheads="1"/>
          </p:cNvSpPr>
          <p:nvPr/>
        </p:nvSpPr>
        <p:spPr bwMode="auto">
          <a:xfrm>
            <a:off x="4932363" y="1628775"/>
            <a:ext cx="3959225" cy="338138"/>
          </a:xfrm>
          <a:prstGeom prst="rect">
            <a:avLst/>
          </a:prstGeom>
          <a:noFill/>
          <a:ln w="952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lære våre medmennesker å kjenne.</a:t>
            </a:r>
          </a:p>
        </p:txBody>
      </p:sp>
      <p:pic>
        <p:nvPicPr>
          <p:cNvPr id="47119"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088" y="5876925"/>
            <a:ext cx="1079500" cy="511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4" name="Pil mot venstre og høyre 23"/>
          <p:cNvSpPr/>
          <p:nvPr/>
        </p:nvSpPr>
        <p:spPr>
          <a:xfrm>
            <a:off x="4100513" y="3432175"/>
            <a:ext cx="719137"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6" name="Pil mot venstre og høyre 25"/>
          <p:cNvSpPr/>
          <p:nvPr/>
        </p:nvSpPr>
        <p:spPr>
          <a:xfrm>
            <a:off x="4140200" y="1773238"/>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7" name="Pil mot venstre og høyre 26"/>
          <p:cNvSpPr/>
          <p:nvPr/>
        </p:nvSpPr>
        <p:spPr>
          <a:xfrm>
            <a:off x="4140200" y="2636838"/>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8" name="Pil mot venstre og høyre 27"/>
          <p:cNvSpPr/>
          <p:nvPr/>
        </p:nvSpPr>
        <p:spPr>
          <a:xfrm>
            <a:off x="4140200" y="4368800"/>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9" name="Pil mot venstre og høyre 28"/>
          <p:cNvSpPr/>
          <p:nvPr/>
        </p:nvSpPr>
        <p:spPr>
          <a:xfrm>
            <a:off x="4140200" y="5376863"/>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 name="Tittel 1"/>
          <p:cNvSpPr>
            <a:spLocks noGrp="1"/>
          </p:cNvSpPr>
          <p:nvPr>
            <p:ph type="title"/>
          </p:nvPr>
        </p:nvSpPr>
        <p:spPr/>
        <p:txBody>
          <a:bodyPr/>
          <a:lstStyle/>
          <a:p>
            <a:r>
              <a:rPr lang="en-GB" dirty="0"/>
              <a:t>TJENESTEOMRÅDENE - DE FEM AVENYER</a:t>
            </a:r>
          </a:p>
        </p:txBody>
      </p:sp>
    </p:spTree>
    <p:extLst>
      <p:ext uri="{BB962C8B-B14F-4D97-AF65-F5344CB8AC3E}">
        <p14:creationId xmlns:p14="http://schemas.microsoft.com/office/powerpoint/2010/main" val="284457872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tel 1"/>
          <p:cNvSpPr>
            <a:spLocks noGrp="1"/>
          </p:cNvSpPr>
          <p:nvPr>
            <p:ph type="title"/>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b-NO" b="1" dirty="0">
                <a:latin typeface="Arial Narrow" charset="0"/>
                <a:cs typeface="Arial Narrow" charset="0"/>
              </a:rPr>
              <a:t>”4-SPØRSMÅLSPRØVEN”</a:t>
            </a:r>
            <a:endParaRPr lang="en-GB" dirty="0">
              <a:latin typeface="Arial Narrow" charset="0"/>
              <a:cs typeface="Arial Narrow" charset="0"/>
            </a:endParaRPr>
          </a:p>
        </p:txBody>
      </p:sp>
      <p:sp>
        <p:nvSpPr>
          <p:cNvPr id="148482"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400" dirty="0">
              <a:solidFill>
                <a:srgbClr val="0000CC"/>
              </a:solidFill>
              <a:ea typeface="+mn-ea"/>
              <a:cs typeface="+mn-cs"/>
            </a:endParaRPr>
          </a:p>
          <a:p>
            <a:pPr eaLnBrk="1" hangingPunct="1">
              <a:buClr>
                <a:srgbClr val="0000CC"/>
              </a:buClr>
              <a:buFont typeface="Wingdings" panose="05000000000000000000" pitchFamily="2" charset="2"/>
              <a:buNone/>
              <a:defRPr/>
            </a:pPr>
            <a:r>
              <a:rPr lang="nb-NO" sz="2400" dirty="0">
                <a:solidFill>
                  <a:srgbClr val="0000CC"/>
                </a:solidFill>
                <a:ea typeface="+mn-ea"/>
                <a:cs typeface="+mn-cs"/>
              </a:rPr>
              <a:t>       </a:t>
            </a:r>
            <a:endParaRPr lang="nb-NO" sz="2400" b="1" u="sng" dirty="0">
              <a:solidFill>
                <a:srgbClr val="0000CC"/>
              </a:solidFill>
              <a:ea typeface="+mn-ea"/>
              <a:cs typeface="+mn-cs"/>
            </a:endParaRPr>
          </a:p>
          <a:p>
            <a:pPr eaLnBrk="1" hangingPunct="1">
              <a:buClr>
                <a:srgbClr val="0000CC"/>
              </a:buClr>
              <a:buFont typeface="Wingdings" panose="05000000000000000000" pitchFamily="2" charset="2"/>
              <a:buNone/>
              <a:defRPr/>
            </a:pPr>
            <a:r>
              <a:rPr lang="nb-NO" sz="2400" dirty="0">
                <a:solidFill>
                  <a:srgbClr val="0000CC"/>
                </a:solidFill>
                <a:ea typeface="+mn-ea"/>
                <a:cs typeface="+mn-cs"/>
              </a:rPr>
              <a:t>                 </a:t>
            </a:r>
          </a:p>
        </p:txBody>
      </p:sp>
      <p:sp>
        <p:nvSpPr>
          <p:cNvPr id="41988" name="Text Box 6"/>
          <p:cNvSpPr txBox="1">
            <a:spLocks noChangeArrowheads="1"/>
          </p:cNvSpPr>
          <p:nvPr/>
        </p:nvSpPr>
        <p:spPr bwMode="auto">
          <a:xfrm>
            <a:off x="1697209" y="1268413"/>
            <a:ext cx="4871646" cy="46166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b="1" dirty="0"/>
              <a:t>Om saker vi tenker, sier og gjør:</a:t>
            </a:r>
          </a:p>
        </p:txBody>
      </p:sp>
      <p:pic>
        <p:nvPicPr>
          <p:cNvPr id="41989" name="Picture 17"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188" y="5876925"/>
            <a:ext cx="1225550" cy="5810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8498" name="Text Box 18"/>
          <p:cNvSpPr txBox="1">
            <a:spLocks noChangeArrowheads="1"/>
          </p:cNvSpPr>
          <p:nvPr/>
        </p:nvSpPr>
        <p:spPr bwMode="auto">
          <a:xfrm>
            <a:off x="900113" y="1916832"/>
            <a:ext cx="4392612" cy="378565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AutoNum type="arabicPeriod"/>
            </a:pPr>
            <a:r>
              <a:rPr lang="nb-NO" dirty="0">
                <a:latin typeface="Lucida Calligraphy" charset="0"/>
              </a:rPr>
              <a:t>Er det </a:t>
            </a:r>
            <a:r>
              <a:rPr lang="nb-NO" b="1" dirty="0">
                <a:latin typeface="Lucida Calligraphy" charset="0"/>
              </a:rPr>
              <a:t>sannhet</a:t>
            </a:r>
            <a:r>
              <a:rPr lang="nb-NO" dirty="0">
                <a:latin typeface="Lucida Calligraphy" charset="0"/>
              </a:rPr>
              <a:t>?</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Er det </a:t>
            </a:r>
            <a:r>
              <a:rPr lang="nb-NO" b="1" dirty="0">
                <a:latin typeface="Lucida Calligraphy" charset="0"/>
              </a:rPr>
              <a:t>rettferdig</a:t>
            </a:r>
            <a:r>
              <a:rPr lang="nb-NO" dirty="0">
                <a:latin typeface="Lucida Calligraphy" charset="0"/>
              </a:rPr>
              <a:t> </a:t>
            </a:r>
            <a:br>
              <a:rPr lang="nb-NO" dirty="0">
                <a:latin typeface="Lucida Calligraphy" charset="0"/>
              </a:rPr>
            </a:br>
            <a:r>
              <a:rPr lang="nb-NO" dirty="0">
                <a:latin typeface="Lucida Calligraphy" charset="0"/>
              </a:rPr>
              <a:t>overfor alle det angår?</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Vil det skape </a:t>
            </a:r>
            <a:r>
              <a:rPr lang="nb-NO" b="1" dirty="0">
                <a:latin typeface="Lucida Calligraphy" charset="0"/>
              </a:rPr>
              <a:t>forståelse</a:t>
            </a:r>
            <a:r>
              <a:rPr lang="nb-NO" dirty="0">
                <a:latin typeface="Lucida Calligraphy" charset="0"/>
              </a:rPr>
              <a:t> </a:t>
            </a:r>
            <a:br>
              <a:rPr lang="nb-NO" dirty="0">
                <a:latin typeface="Lucida Calligraphy" charset="0"/>
              </a:rPr>
            </a:br>
            <a:r>
              <a:rPr lang="nb-NO" dirty="0">
                <a:latin typeface="Lucida Calligraphy" charset="0"/>
              </a:rPr>
              <a:t>og </a:t>
            </a:r>
            <a:r>
              <a:rPr lang="nb-NO" b="1" dirty="0">
                <a:latin typeface="Lucida Calligraphy" charset="0"/>
              </a:rPr>
              <a:t>bedre vennskap</a:t>
            </a:r>
            <a:r>
              <a:rPr lang="nb-NO" dirty="0">
                <a:latin typeface="Lucida Calligraphy" charset="0"/>
              </a:rPr>
              <a:t>?</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Vil det være </a:t>
            </a:r>
            <a:r>
              <a:rPr lang="nb-NO" b="1" dirty="0">
                <a:latin typeface="Lucida Calligraphy" charset="0"/>
              </a:rPr>
              <a:t>til beste </a:t>
            </a:r>
            <a:br>
              <a:rPr lang="nb-NO" dirty="0">
                <a:latin typeface="Lucida Calligraphy" charset="0"/>
              </a:rPr>
            </a:br>
            <a:r>
              <a:rPr lang="nb-NO" dirty="0">
                <a:latin typeface="Lucida Calligraphy" charset="0"/>
              </a:rPr>
              <a:t>for alle det angår?</a:t>
            </a:r>
          </a:p>
        </p:txBody>
      </p:sp>
      <p:sp>
        <p:nvSpPr>
          <p:cNvPr id="2" name="TekstSylinder 1"/>
          <p:cNvSpPr txBox="1"/>
          <p:nvPr/>
        </p:nvSpPr>
        <p:spPr>
          <a:xfrm>
            <a:off x="445783" y="5805264"/>
            <a:ext cx="7924540" cy="400110"/>
          </a:xfrm>
          <a:prstGeom prst="rect">
            <a:avLst/>
          </a:prstGeom>
          <a:noFill/>
        </p:spPr>
        <p:txBody>
          <a:bodyPr wrap="none" rtlCol="0">
            <a:spAutoFit/>
          </a:bodyPr>
          <a:lstStyle/>
          <a:p>
            <a:r>
              <a:rPr lang="en-GB" sz="2000" dirty="0"/>
              <a:t>Mange </a:t>
            </a:r>
            <a:r>
              <a:rPr lang="en-GB" sz="2000" dirty="0" err="1"/>
              <a:t>klubber</a:t>
            </a:r>
            <a:r>
              <a:rPr lang="en-GB" sz="2000" dirty="0"/>
              <a:t> </a:t>
            </a:r>
            <a:r>
              <a:rPr lang="en-GB" sz="2000" dirty="0" err="1"/>
              <a:t>i</a:t>
            </a:r>
            <a:r>
              <a:rPr lang="en-GB" sz="2000" dirty="0"/>
              <a:t> </a:t>
            </a:r>
            <a:r>
              <a:rPr lang="en-GB" sz="2000" dirty="0" err="1"/>
              <a:t>verden</a:t>
            </a:r>
            <a:r>
              <a:rPr lang="en-GB" sz="2000" dirty="0"/>
              <a:t> </a:t>
            </a:r>
            <a:r>
              <a:rPr lang="en-GB" sz="2000" dirty="0" err="1"/>
              <a:t>fremsier</a:t>
            </a:r>
            <a:r>
              <a:rPr lang="en-GB" sz="2000" dirty="0"/>
              <a:t> </a:t>
            </a:r>
            <a:r>
              <a:rPr lang="en-GB" sz="2000" dirty="0" err="1"/>
              <a:t>firespørsmålsprøven</a:t>
            </a:r>
            <a:r>
              <a:rPr lang="en-GB" sz="2000" dirty="0"/>
              <a:t> </a:t>
            </a:r>
            <a:r>
              <a:rPr lang="en-GB" sz="2000" dirty="0" err="1"/>
              <a:t>på</a:t>
            </a:r>
            <a:r>
              <a:rPr lang="en-GB" sz="2000" dirty="0"/>
              <a:t> </a:t>
            </a:r>
            <a:r>
              <a:rPr lang="en-GB" sz="2000" dirty="0" err="1"/>
              <a:t>hvert</a:t>
            </a:r>
            <a:r>
              <a:rPr lang="en-GB" sz="2000" dirty="0"/>
              <a:t> </a:t>
            </a:r>
            <a:r>
              <a:rPr lang="en-GB" sz="2000" dirty="0" err="1"/>
              <a:t>møte</a:t>
            </a:r>
            <a:endParaRPr lang="en-GB" sz="2000" dirty="0"/>
          </a:p>
        </p:txBody>
      </p:sp>
      <p:pic>
        <p:nvPicPr>
          <p:cNvPr id="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2348880"/>
            <a:ext cx="3382962" cy="27289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Screen Shot 2017-11-19 at 10.29.27.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65" r="131"/>
          <a:stretch/>
        </p:blipFill>
        <p:spPr>
          <a:xfrm>
            <a:off x="4355976" y="1009318"/>
            <a:ext cx="4788024" cy="1261428"/>
          </a:xfrm>
        </p:spPr>
      </p:pic>
      <p:sp>
        <p:nvSpPr>
          <p:cNvPr id="2" name="Tittel 1"/>
          <p:cNvSpPr>
            <a:spLocks noGrp="1"/>
          </p:cNvSpPr>
          <p:nvPr>
            <p:ph type="title"/>
          </p:nvPr>
        </p:nvSpPr>
        <p:spPr/>
        <p:txBody>
          <a:bodyPr/>
          <a:lstStyle/>
          <a:p>
            <a:r>
              <a:rPr lang="en-GB" dirty="0"/>
              <a:t>EMBLEMET</a:t>
            </a:r>
          </a:p>
        </p:txBody>
      </p:sp>
      <p:sp>
        <p:nvSpPr>
          <p:cNvPr id="43010" name="Plassholder for lysbildenummer 5"/>
          <p:cNvSpPr>
            <a:spLocks noGrp="1"/>
          </p:cNvSpPr>
          <p:nvPr>
            <p:ph type="sldNum" sz="quarter" idx="4294967295"/>
          </p:nvPr>
        </p:nvSpPr>
        <p:spPr bwMode="auto">
          <a:xfrm>
            <a:off x="6858000" y="6245225"/>
            <a:ext cx="2286000" cy="47625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49897A-51F8-464A-A07C-377AECE9B673}" type="slidenum">
              <a:rPr lang="nb-NO"/>
              <a:pPr eaLnBrk="1" hangingPunct="1"/>
              <a:t>7</a:t>
            </a:fld>
            <a:endParaRPr lang="nb-NO"/>
          </a:p>
        </p:txBody>
      </p:sp>
      <p:sp>
        <p:nvSpPr>
          <p:cNvPr id="43012" name="Text Box 7"/>
          <p:cNvSpPr txBox="1">
            <a:spLocks noChangeArrowheads="1"/>
          </p:cNvSpPr>
          <p:nvPr/>
        </p:nvSpPr>
        <p:spPr bwMode="auto">
          <a:xfrm>
            <a:off x="3048000" y="2362200"/>
            <a:ext cx="2667000" cy="3968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nb-NO" sz="2000">
              <a:latin typeface="Comic Sans MS" charset="0"/>
            </a:endParaRPr>
          </a:p>
        </p:txBody>
      </p:sp>
      <p:sp>
        <p:nvSpPr>
          <p:cNvPr id="43013" name="Text Box 9"/>
          <p:cNvSpPr txBox="1">
            <a:spLocks noChangeArrowheads="1"/>
          </p:cNvSpPr>
          <p:nvPr/>
        </p:nvSpPr>
        <p:spPr bwMode="auto">
          <a:xfrm>
            <a:off x="1089025" y="4411663"/>
            <a:ext cx="5768975" cy="3968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nb-NO" sz="2000">
              <a:latin typeface="Comic Sans MS" charset="0"/>
            </a:endParaRPr>
          </a:p>
        </p:txBody>
      </p:sp>
      <p:sp>
        <p:nvSpPr>
          <p:cNvPr id="43014" name="Text Box 10"/>
          <p:cNvSpPr txBox="1">
            <a:spLocks noChangeArrowheads="1"/>
          </p:cNvSpPr>
          <p:nvPr/>
        </p:nvSpPr>
        <p:spPr bwMode="auto">
          <a:xfrm>
            <a:off x="197453" y="2850529"/>
            <a:ext cx="5112568" cy="317009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Font typeface="Arial" panose="020B0604020202020204" pitchFamily="34" charset="0"/>
              <a:buChar char="•"/>
            </a:pPr>
            <a:r>
              <a:rPr lang="nb-NO" sz="2000" dirty="0" err="1"/>
              <a:t>Rotary</a:t>
            </a:r>
            <a:r>
              <a:rPr lang="nb-NO" sz="2000" dirty="0"/>
              <a:t> fikk første emblem i 1905.</a:t>
            </a:r>
          </a:p>
          <a:p>
            <a:pPr marL="342900" indent="-342900" eaLnBrk="1" hangingPunct="1">
              <a:spcBef>
                <a:spcPct val="50000"/>
              </a:spcBef>
              <a:buFont typeface="Arial" panose="020B0604020202020204" pitchFamily="34" charset="0"/>
              <a:buChar char="•"/>
            </a:pPr>
            <a:r>
              <a:rPr lang="nb-NO" sz="2000" dirty="0"/>
              <a:t>Emblemet med 24 tenner, 6 eker og kilespor stammer fra 1923. </a:t>
            </a:r>
          </a:p>
          <a:p>
            <a:pPr marL="342900" indent="-342900" eaLnBrk="1" hangingPunct="1">
              <a:spcBef>
                <a:spcPct val="50000"/>
              </a:spcBef>
              <a:buFont typeface="Arial" panose="020B0604020202020204" pitchFamily="34" charset="0"/>
              <a:buChar char="•"/>
            </a:pPr>
            <a:r>
              <a:rPr lang="nb-NO" sz="2000" dirty="0"/>
              <a:t>I 2013 kom nåværende logo. </a:t>
            </a:r>
          </a:p>
          <a:p>
            <a:pPr marL="342900" indent="-342900" eaLnBrk="1" hangingPunct="1">
              <a:spcBef>
                <a:spcPct val="50000"/>
              </a:spcBef>
              <a:buFont typeface="Arial" panose="020B0604020202020204" pitchFamily="34" charset="0"/>
              <a:buChar char="•"/>
            </a:pPr>
            <a:r>
              <a:rPr lang="nb-NO" sz="2000" dirty="0"/>
              <a:t>Emblemet symboliserer ”Arbeid, ikke hvile”. (</a:t>
            </a:r>
            <a:r>
              <a:rPr lang="nb-NO" sz="2000" dirty="0" err="1"/>
              <a:t>Civilisation</a:t>
            </a:r>
            <a:r>
              <a:rPr lang="nb-NO" sz="2000" dirty="0"/>
              <a:t> and </a:t>
            </a:r>
            <a:r>
              <a:rPr lang="nb-NO" sz="2000" dirty="0" err="1"/>
              <a:t>movement</a:t>
            </a:r>
            <a:r>
              <a:rPr lang="nb-NO" sz="2000" dirty="0"/>
              <a:t>)</a:t>
            </a:r>
          </a:p>
          <a:p>
            <a:pPr marL="342900" indent="-342900" eaLnBrk="1" hangingPunct="1">
              <a:spcBef>
                <a:spcPct val="50000"/>
              </a:spcBef>
              <a:buFont typeface="Arial" panose="020B0604020202020204" pitchFamily="34" charset="0"/>
              <a:buChar char="•"/>
            </a:pPr>
            <a:r>
              <a:rPr lang="nb-NO" sz="2000" b="1" dirty="0" err="1"/>
              <a:t>Rotaryhjulet</a:t>
            </a:r>
            <a:r>
              <a:rPr lang="nb-NO" sz="2000" b="1" dirty="0"/>
              <a:t> som jakkemerke identifiserer rotarianere i hele verden</a:t>
            </a:r>
          </a:p>
        </p:txBody>
      </p:sp>
      <p:pic>
        <p:nvPicPr>
          <p:cNvPr id="43015" name="Picture 12" descr="riemblem_c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57624" y="1052736"/>
            <a:ext cx="1308281" cy="130828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Bilde 7" descr="wheelsful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8887" y="2205038"/>
            <a:ext cx="3225112" cy="4652962"/>
          </a:xfrm>
          <a:prstGeom prst="rect">
            <a:avLst/>
          </a:prstGeom>
        </p:spPr>
      </p:pic>
      <p:pic>
        <p:nvPicPr>
          <p:cNvPr id="11" name="Bilde 8" descr="RotaryMBS_RGB_900.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2000" y="1117077"/>
            <a:ext cx="2471737" cy="9286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nb-NO" dirty="0">
                <a:solidFill>
                  <a:srgbClr val="FFFFFF"/>
                </a:solidFill>
              </a:rPr>
              <a:t>ROTARYS HISTORIE</a:t>
            </a:r>
            <a:endParaRPr lang="nb-NO" dirty="0">
              <a:solidFill>
                <a:srgbClr val="FFFFFF"/>
              </a:solidFill>
              <a:ea typeface="+mj-ea"/>
            </a:endParaRPr>
          </a:p>
        </p:txBody>
      </p:sp>
      <p:sp>
        <p:nvSpPr>
          <p:cNvPr id="88067" name="Rectangle 3"/>
          <p:cNvSpPr>
            <a:spLocks noGrp="1" noRot="1" noChangeArrowheads="1"/>
          </p:cNvSpPr>
          <p:nvPr>
            <p:ph idx="1"/>
          </p:nvPr>
        </p:nvSpPr>
        <p:spPr>
          <a:xfrm>
            <a:off x="323850" y="1412875"/>
            <a:ext cx="5400278" cy="4608413"/>
          </a:xfrm>
        </p:spPr>
        <p:txBody>
          <a:bodyPr/>
          <a:lstStyle/>
          <a:p>
            <a:pPr eaLnBrk="1" hangingPunct="1">
              <a:lnSpc>
                <a:spcPct val="90000"/>
              </a:lnSpc>
              <a:buClr>
                <a:schemeClr val="tx1"/>
              </a:buClr>
              <a:buFont typeface="Wingdings" panose="05000000000000000000" pitchFamily="2" charset="2"/>
              <a:buChar char="§"/>
              <a:defRPr/>
            </a:pPr>
            <a:r>
              <a:rPr lang="nb-NO" sz="2000" dirty="0" err="1">
                <a:solidFill>
                  <a:schemeClr val="tx1"/>
                </a:solidFill>
                <a:latin typeface="Arial"/>
                <a:ea typeface="+mn-ea"/>
                <a:cs typeface="Arial"/>
              </a:rPr>
              <a:t>Rotary</a:t>
            </a:r>
            <a:r>
              <a:rPr lang="nb-NO" sz="2000" dirty="0">
                <a:solidFill>
                  <a:schemeClr val="tx1"/>
                </a:solidFill>
                <a:latin typeface="Arial"/>
                <a:ea typeface="+mn-ea"/>
                <a:cs typeface="Arial"/>
              </a:rPr>
              <a:t> ble grunnlagt 23. februar 1905 i Chicago av advokat Paul Harris. </a:t>
            </a:r>
          </a:p>
          <a:p>
            <a:pPr eaLnBrk="1" hangingPunct="1">
              <a:lnSpc>
                <a:spcPct val="90000"/>
              </a:lnSpc>
              <a:buClr>
                <a:schemeClr val="tx1"/>
              </a:buClr>
              <a:buFont typeface="Wingdings" panose="05000000000000000000" pitchFamily="2" charset="2"/>
              <a:buChar char="§"/>
              <a:defRPr/>
            </a:pPr>
            <a:r>
              <a:rPr lang="nb-NO" sz="2000" dirty="0">
                <a:solidFill>
                  <a:schemeClr val="tx1"/>
                </a:solidFill>
                <a:latin typeface="Arial"/>
                <a:ea typeface="+mn-ea"/>
                <a:cs typeface="Arial"/>
              </a:rPr>
              <a:t>Ideen var at menn fra ulike yrker skulle danne en klubb hvor man i fellesskap skulle forbedre forretningsånden, gjensidig støtte hverandre blant annet gjennom rådgivning og utveksling av erfaringer, og gi tilbake til samfunnet. </a:t>
            </a:r>
          </a:p>
          <a:p>
            <a:pPr eaLnBrk="1" hangingPunct="1">
              <a:lnSpc>
                <a:spcPct val="90000"/>
              </a:lnSpc>
              <a:buClr>
                <a:schemeClr val="tx1"/>
              </a:buClr>
              <a:buFont typeface="Wingdings" panose="05000000000000000000" pitchFamily="2" charset="2"/>
              <a:buChar char="§"/>
              <a:defRPr/>
            </a:pPr>
            <a:r>
              <a:rPr lang="nb-NO" sz="2000" dirty="0">
                <a:solidFill>
                  <a:schemeClr val="tx1"/>
                </a:solidFill>
                <a:latin typeface="Arial"/>
                <a:ea typeface="+mn-ea"/>
                <a:cs typeface="Arial"/>
              </a:rPr>
              <a:t>I starten møttes de på hverandres arbeidsplasser, de ”roterte”. </a:t>
            </a:r>
          </a:p>
          <a:p>
            <a:pPr eaLnBrk="1" hangingPunct="1">
              <a:lnSpc>
                <a:spcPct val="90000"/>
              </a:lnSpc>
              <a:buClr>
                <a:schemeClr val="tx1"/>
              </a:buClr>
              <a:buFont typeface="Wingdings" panose="05000000000000000000" pitchFamily="2" charset="2"/>
              <a:buChar char="§"/>
              <a:defRPr/>
            </a:pPr>
            <a:r>
              <a:rPr lang="nb-NO" sz="2000" dirty="0">
                <a:solidFill>
                  <a:schemeClr val="tx1"/>
                </a:solidFill>
                <a:latin typeface="Arial"/>
                <a:ea typeface="+mn-ea"/>
                <a:cs typeface="Arial"/>
              </a:rPr>
              <a:t>Mottoet til </a:t>
            </a:r>
            <a:r>
              <a:rPr lang="nb-NO" sz="2000" dirty="0" err="1">
                <a:solidFill>
                  <a:schemeClr val="tx1"/>
                </a:solidFill>
                <a:latin typeface="Arial"/>
                <a:ea typeface="+mn-ea"/>
                <a:cs typeface="Arial"/>
              </a:rPr>
              <a:t>Rotary</a:t>
            </a:r>
            <a:r>
              <a:rPr lang="nb-NO" sz="2000" dirty="0">
                <a:solidFill>
                  <a:schemeClr val="tx1"/>
                </a:solidFill>
                <a:latin typeface="Arial"/>
                <a:ea typeface="+mn-ea"/>
                <a:cs typeface="Arial"/>
              </a:rPr>
              <a:t> ble ”service </a:t>
            </a:r>
            <a:r>
              <a:rPr lang="nb-NO" sz="2000" dirty="0" err="1">
                <a:solidFill>
                  <a:schemeClr val="tx1"/>
                </a:solidFill>
                <a:latin typeface="Arial"/>
                <a:ea typeface="+mn-ea"/>
                <a:cs typeface="Arial"/>
              </a:rPr>
              <a:t>above</a:t>
            </a:r>
            <a:r>
              <a:rPr lang="nb-NO" sz="2000" dirty="0">
                <a:solidFill>
                  <a:schemeClr val="tx1"/>
                </a:solidFill>
                <a:latin typeface="Arial"/>
                <a:ea typeface="+mn-ea"/>
                <a:cs typeface="Arial"/>
              </a:rPr>
              <a:t> </a:t>
            </a:r>
            <a:r>
              <a:rPr lang="nb-NO" sz="2000" dirty="0" err="1">
                <a:solidFill>
                  <a:schemeClr val="tx1"/>
                </a:solidFill>
                <a:latin typeface="Arial"/>
                <a:ea typeface="+mn-ea"/>
                <a:cs typeface="Arial"/>
              </a:rPr>
              <a:t>self</a:t>
            </a:r>
            <a:r>
              <a:rPr lang="nb-NO" sz="2000" dirty="0">
                <a:solidFill>
                  <a:schemeClr val="tx1"/>
                </a:solidFill>
                <a:latin typeface="Arial"/>
                <a:ea typeface="+mn-ea"/>
                <a:cs typeface="Arial"/>
              </a:rPr>
              <a:t>”. </a:t>
            </a:r>
          </a:p>
          <a:p>
            <a:pPr eaLnBrk="1" hangingPunct="1">
              <a:lnSpc>
                <a:spcPct val="90000"/>
              </a:lnSpc>
              <a:buClr>
                <a:schemeClr val="tx1"/>
              </a:buClr>
              <a:buFont typeface="Wingdings" panose="05000000000000000000" pitchFamily="2" charset="2"/>
              <a:buChar char="§"/>
              <a:defRPr/>
            </a:pPr>
            <a:r>
              <a:rPr lang="nb-NO" sz="2000" dirty="0">
                <a:solidFill>
                  <a:schemeClr val="tx1"/>
                </a:solidFill>
                <a:latin typeface="Arial"/>
                <a:ea typeface="+mn-ea"/>
                <a:cs typeface="Arial"/>
              </a:rPr>
              <a:t>Ideen spredte seg og allerede i 1911 kom </a:t>
            </a:r>
            <a:r>
              <a:rPr lang="nb-NO" sz="2000" dirty="0" err="1">
                <a:solidFill>
                  <a:schemeClr val="tx1"/>
                </a:solidFill>
                <a:latin typeface="Arial"/>
                <a:ea typeface="+mn-ea"/>
                <a:cs typeface="Arial"/>
              </a:rPr>
              <a:t>Rotary</a:t>
            </a:r>
            <a:r>
              <a:rPr lang="nb-NO" sz="2000" dirty="0">
                <a:solidFill>
                  <a:schemeClr val="tx1"/>
                </a:solidFill>
                <a:latin typeface="Arial"/>
                <a:ea typeface="+mn-ea"/>
                <a:cs typeface="Arial"/>
              </a:rPr>
              <a:t> til Europa. </a:t>
            </a:r>
          </a:p>
        </p:txBody>
      </p:sp>
      <p:pic>
        <p:nvPicPr>
          <p:cNvPr id="70661" name="Picture 6"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5575" y="5949950"/>
            <a:ext cx="1044575" cy="49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 name="Picture 5" descr="pharr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484784"/>
            <a:ext cx="2979737" cy="41036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395079658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301625" y="115888"/>
            <a:ext cx="8510588" cy="1325562"/>
          </a:xfrm>
        </p:spPr>
        <p:txBody>
          <a:bodyPr/>
          <a:lstStyle/>
          <a:p>
            <a:pPr eaLnBrk="1" hangingPunct="1">
              <a:defRPr/>
            </a:pPr>
            <a:r>
              <a:rPr lang="nb-NO" dirty="0">
                <a:solidFill>
                  <a:srgbClr val="FFFFFF"/>
                </a:solidFill>
                <a:ea typeface="+mj-ea"/>
              </a:rPr>
              <a:t>ROTARYS HISTORIE</a:t>
            </a:r>
          </a:p>
        </p:txBody>
      </p:sp>
      <p:sp>
        <p:nvSpPr>
          <p:cNvPr id="89091" name="Rectangle 3"/>
          <p:cNvSpPr>
            <a:spLocks noGrp="1" noRot="1" noChangeArrowheads="1"/>
          </p:cNvSpPr>
          <p:nvPr>
            <p:ph idx="1"/>
          </p:nvPr>
        </p:nvSpPr>
        <p:spPr>
          <a:xfrm>
            <a:off x="539750" y="1196975"/>
            <a:ext cx="8353425" cy="4752975"/>
          </a:xfrm>
        </p:spPr>
        <p:txBody>
          <a:bodyPr/>
          <a:lstStyle/>
          <a:p>
            <a:pPr eaLnBrk="1" hangingPunct="1">
              <a:buClr>
                <a:schemeClr val="tx1"/>
              </a:buClr>
              <a:buFont typeface="Wingdings" panose="05000000000000000000" pitchFamily="2" charset="2"/>
              <a:buChar char="§"/>
              <a:defRPr/>
            </a:pPr>
            <a:r>
              <a:rPr lang="nb-NO" sz="2400" dirty="0">
                <a:solidFill>
                  <a:srgbClr val="958D85"/>
                </a:solidFill>
                <a:latin typeface="Arial"/>
                <a:cs typeface="Arial"/>
              </a:rPr>
              <a:t>Begynte med 4:</a:t>
            </a:r>
            <a:br>
              <a:rPr lang="nb-NO" sz="2400" dirty="0">
                <a:solidFill>
                  <a:srgbClr val="958D85"/>
                </a:solidFill>
                <a:latin typeface="Arial"/>
                <a:cs typeface="Arial"/>
              </a:rPr>
            </a:br>
            <a:r>
              <a:rPr lang="nb-NO" sz="2400" dirty="0">
                <a:solidFill>
                  <a:srgbClr val="958D85"/>
                </a:solidFill>
                <a:latin typeface="Arial"/>
                <a:cs typeface="Arial"/>
              </a:rPr>
              <a:t>		</a:t>
            </a:r>
            <a:r>
              <a:rPr lang="nb-NO" sz="2000" dirty="0">
                <a:solidFill>
                  <a:srgbClr val="958D85"/>
                </a:solidFill>
                <a:latin typeface="Arial"/>
                <a:cs typeface="Arial"/>
              </a:rPr>
              <a:t>En nordamerikaner, en tysker, en svenske og en ire</a:t>
            </a:r>
            <a:endParaRPr lang="nb-NO" sz="2400" dirty="0">
              <a:solidFill>
                <a:srgbClr val="958D85"/>
              </a:solidFill>
              <a:latin typeface="Arial"/>
              <a:cs typeface="Arial"/>
            </a:endParaRPr>
          </a:p>
          <a:p>
            <a:pPr eaLnBrk="1" hangingPunct="1">
              <a:buClr>
                <a:schemeClr val="tx1"/>
              </a:buClr>
              <a:buFont typeface="Wingdings" panose="05000000000000000000" pitchFamily="2" charset="2"/>
              <a:buChar char="§"/>
              <a:defRPr/>
            </a:pPr>
            <a:r>
              <a:rPr lang="nb-NO" sz="2400" dirty="0">
                <a:solidFill>
                  <a:srgbClr val="958D85"/>
                </a:solidFill>
                <a:latin typeface="Arial"/>
                <a:cs typeface="Arial"/>
              </a:rPr>
              <a:t>Med ulike yrker:</a:t>
            </a:r>
            <a:br>
              <a:rPr lang="nb-NO" sz="2400" dirty="0">
                <a:solidFill>
                  <a:srgbClr val="958D85"/>
                </a:solidFill>
                <a:latin typeface="Arial"/>
                <a:cs typeface="Arial"/>
              </a:rPr>
            </a:br>
            <a:r>
              <a:rPr lang="nb-NO" sz="2400" dirty="0">
                <a:solidFill>
                  <a:srgbClr val="958D85"/>
                </a:solidFill>
                <a:latin typeface="Arial"/>
                <a:cs typeface="Arial"/>
              </a:rPr>
              <a:t>		</a:t>
            </a:r>
            <a:r>
              <a:rPr lang="nb-NO" sz="2000" dirty="0">
                <a:solidFill>
                  <a:srgbClr val="958D85"/>
                </a:solidFill>
                <a:latin typeface="Arial"/>
                <a:cs typeface="Arial"/>
              </a:rPr>
              <a:t>En skredder, en gruveingeniør, en kullhandler og en advokat</a:t>
            </a:r>
          </a:p>
          <a:p>
            <a:pPr eaLnBrk="1" hangingPunct="1">
              <a:buClr>
                <a:schemeClr val="tx1"/>
              </a:buClr>
              <a:buFont typeface="Wingdings" panose="05000000000000000000" pitchFamily="2" charset="2"/>
              <a:buChar char="§"/>
              <a:defRPr/>
            </a:pPr>
            <a:r>
              <a:rPr lang="nb-NO" sz="2400" dirty="0">
                <a:solidFill>
                  <a:srgbClr val="958D85"/>
                </a:solidFill>
                <a:latin typeface="Arial"/>
                <a:cs typeface="Arial"/>
              </a:rPr>
              <a:t>Ulike religioner:</a:t>
            </a:r>
            <a:br>
              <a:rPr lang="nb-NO" sz="2400" dirty="0">
                <a:solidFill>
                  <a:srgbClr val="958D85"/>
                </a:solidFill>
                <a:latin typeface="Arial"/>
                <a:cs typeface="Arial"/>
              </a:rPr>
            </a:br>
            <a:r>
              <a:rPr lang="nb-NO" sz="2400" dirty="0">
                <a:solidFill>
                  <a:srgbClr val="958D85"/>
                </a:solidFill>
                <a:latin typeface="Arial"/>
                <a:cs typeface="Arial"/>
              </a:rPr>
              <a:t>		</a:t>
            </a:r>
            <a:r>
              <a:rPr lang="nb-NO" sz="2000" dirty="0">
                <a:solidFill>
                  <a:srgbClr val="958D85"/>
                </a:solidFill>
                <a:latin typeface="Arial"/>
                <a:cs typeface="Arial"/>
              </a:rPr>
              <a:t>Protestantisk, romersk-katolsk og jødisk tro</a:t>
            </a:r>
          </a:p>
          <a:p>
            <a:pPr eaLnBrk="1" hangingPunct="1">
              <a:buClr>
                <a:schemeClr val="tx1"/>
              </a:buClr>
              <a:buFont typeface="Wingdings" panose="05000000000000000000" pitchFamily="2" charset="2"/>
              <a:buChar char="§"/>
              <a:defRPr/>
            </a:pPr>
            <a:r>
              <a:rPr lang="nb-NO" sz="2400" u="sng" dirty="0">
                <a:solidFill>
                  <a:srgbClr val="958D85"/>
                </a:solidFill>
                <a:latin typeface="Arial"/>
                <a:cs typeface="Arial"/>
              </a:rPr>
              <a:t>Felles for alle</a:t>
            </a:r>
            <a:r>
              <a:rPr lang="nb-NO" sz="2400" dirty="0">
                <a:solidFill>
                  <a:srgbClr val="958D85"/>
                </a:solidFill>
                <a:latin typeface="Arial"/>
                <a:cs typeface="Arial"/>
              </a:rPr>
              <a:t>:</a:t>
            </a:r>
            <a:br>
              <a:rPr lang="nb-NO" sz="2400" dirty="0">
                <a:solidFill>
                  <a:srgbClr val="958D85"/>
                </a:solidFill>
                <a:latin typeface="Arial"/>
                <a:cs typeface="Arial"/>
              </a:rPr>
            </a:br>
            <a:r>
              <a:rPr lang="nb-NO" sz="2400" dirty="0">
                <a:solidFill>
                  <a:srgbClr val="958D85"/>
                </a:solidFill>
                <a:latin typeface="Arial"/>
                <a:cs typeface="Arial"/>
              </a:rPr>
              <a:t>		</a:t>
            </a:r>
            <a:r>
              <a:rPr lang="nb-NO" sz="2000" dirty="0">
                <a:solidFill>
                  <a:srgbClr val="958D85"/>
                </a:solidFill>
                <a:latin typeface="Arial"/>
                <a:cs typeface="Arial"/>
              </a:rPr>
              <a:t>Innflyttere med behov for et vennskapelig miljø, gjensidig inspirasjon og støtte.</a:t>
            </a:r>
          </a:p>
          <a:p>
            <a:pPr eaLnBrk="1" hangingPunct="1">
              <a:buClr>
                <a:schemeClr val="tx1"/>
              </a:buClr>
              <a:buFont typeface="Wingdings" panose="05000000000000000000" pitchFamily="2" charset="2"/>
              <a:buChar char="§"/>
              <a:defRPr/>
            </a:pPr>
            <a:r>
              <a:rPr lang="nb-NO" sz="2000" dirty="0">
                <a:solidFill>
                  <a:srgbClr val="958D85"/>
                </a:solidFill>
                <a:latin typeface="Arial"/>
                <a:cs typeface="Arial"/>
              </a:rPr>
              <a:t>De møttes hver uke etter tur på hverandres arbeidssted</a:t>
            </a:r>
          </a:p>
          <a:p>
            <a:pPr eaLnBrk="1" hangingPunct="1">
              <a:lnSpc>
                <a:spcPct val="90000"/>
              </a:lnSpc>
              <a:buClr>
                <a:schemeClr val="tx1"/>
              </a:buClr>
              <a:buFont typeface="Wingdings" panose="05000000000000000000" pitchFamily="2" charset="2"/>
              <a:buChar char="§"/>
              <a:defRPr/>
            </a:pPr>
            <a:r>
              <a:rPr lang="nb-NO" sz="2000" dirty="0">
                <a:solidFill>
                  <a:srgbClr val="958D85"/>
                </a:solidFill>
                <a:latin typeface="Arial"/>
                <a:cs typeface="Arial"/>
              </a:rPr>
              <a:t>Slik kom navnet ROTARY</a:t>
            </a:r>
          </a:p>
        </p:txBody>
      </p:sp>
      <p:pic>
        <p:nvPicPr>
          <p:cNvPr id="71683"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088" y="5949950"/>
            <a:ext cx="1008062" cy="4778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1026973873"/>
      </p:ext>
    </p:extLst>
  </p:cSld>
  <p:clrMapOvr>
    <a:masterClrMapping/>
  </p:clrMapOvr>
  <p:transition spd="slow"/>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Powerpoint+design_light.potx</Template>
  <TotalTime>7909</TotalTime>
  <Words>1559</Words>
  <Application>Microsoft Office PowerPoint</Application>
  <PresentationFormat>Skjermfremvisning (4:3)</PresentationFormat>
  <Paragraphs>180</Paragraphs>
  <Slides>21</Slides>
  <Notes>1</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21</vt:i4>
      </vt:variant>
    </vt:vector>
  </HeadingPairs>
  <TitlesOfParts>
    <vt:vector size="32" baseType="lpstr">
      <vt:lpstr>Arial</vt:lpstr>
      <vt:lpstr>Arial Narrow</vt:lpstr>
      <vt:lpstr>ArialMT</vt:lpstr>
      <vt:lpstr>Calibri</vt:lpstr>
      <vt:lpstr>Comic Sans MS</vt:lpstr>
      <vt:lpstr>Georgia</vt:lpstr>
      <vt:lpstr>Lucida Calligraphy</vt:lpstr>
      <vt:lpstr>Wingdings</vt:lpstr>
      <vt:lpstr>Communications_white</vt:lpstr>
      <vt:lpstr>Custom Design</vt:lpstr>
      <vt:lpstr>2_Custom Design</vt:lpstr>
      <vt:lpstr> Informasjon om Rotary International</vt:lpstr>
      <vt:lpstr>ROTARYS FORMÅL ER Å GAGNE ANDRE</vt:lpstr>
      <vt:lpstr>ROTARYS ETISKE LOVER</vt:lpstr>
      <vt:lpstr>ROTARYS PRINSIPPER</vt:lpstr>
      <vt:lpstr>TJENESTEOMRÅDENE - DE FEM AVENYER</vt:lpstr>
      <vt:lpstr>”4-SPØRSMÅLSPRØVEN”</vt:lpstr>
      <vt:lpstr>EMBLEMET</vt:lpstr>
      <vt:lpstr>ROTARYS HISTORIE</vt:lpstr>
      <vt:lpstr>ROTARYS HISTORIE</vt:lpstr>
      <vt:lpstr>YRKESKLASSIFISERING</vt:lpstr>
      <vt:lpstr>MILEPÆLER I ROTARY</vt:lpstr>
      <vt:lpstr>ROTARIANERE - hvem er de?</vt:lpstr>
      <vt:lpstr>ROTARY I DAG</vt:lpstr>
      <vt:lpstr>ROTARY I DAG</vt:lpstr>
      <vt:lpstr>DISTRIKTER I NORGE</vt:lpstr>
      <vt:lpstr>DISTRIKT 2250</vt:lpstr>
      <vt:lpstr>Rotary-familien</vt:lpstr>
      <vt:lpstr>ROTARY OG FN</vt:lpstr>
      <vt:lpstr>NETTRESSURSER</vt:lpstr>
      <vt:lpstr>KALENDER</vt:lpstr>
      <vt:lpstr>PowerPoint-presentasjon</vt:lpstr>
    </vt:vector>
  </TitlesOfParts>
  <Company>ASV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ASKØY ROTARY KLUBB</dc:title>
  <dc:creator>IT-Tjenesten</dc:creator>
  <cp:lastModifiedBy>Sigbjørn Haugland</cp:lastModifiedBy>
  <cp:revision>342</cp:revision>
  <cp:lastPrinted>2011-11-10T20:36:44Z</cp:lastPrinted>
  <dcterms:created xsi:type="dcterms:W3CDTF">2017-12-30T12:48:03Z</dcterms:created>
  <dcterms:modified xsi:type="dcterms:W3CDTF">2020-01-07T15:06:23Z</dcterms:modified>
</cp:coreProperties>
</file>