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5" r:id="rId2"/>
    <p:sldMasterId id="2147483781" r:id="rId3"/>
  </p:sldMasterIdLst>
  <p:notesMasterIdLst>
    <p:notesMasterId r:id="rId47"/>
  </p:notesMasterIdLst>
  <p:handoutMasterIdLst>
    <p:handoutMasterId r:id="rId48"/>
  </p:handoutMasterIdLst>
  <p:sldIdLst>
    <p:sldId id="376" r:id="rId4"/>
    <p:sldId id="542" r:id="rId5"/>
    <p:sldId id="358" r:id="rId6"/>
    <p:sldId id="509" r:id="rId7"/>
    <p:sldId id="470" r:id="rId8"/>
    <p:sldId id="590" r:id="rId9"/>
    <p:sldId id="614" r:id="rId10"/>
    <p:sldId id="591" r:id="rId11"/>
    <p:sldId id="593" r:id="rId12"/>
    <p:sldId id="588" r:id="rId13"/>
    <p:sldId id="629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13" r:id="rId22"/>
    <p:sldId id="624" r:id="rId23"/>
    <p:sldId id="595" r:id="rId24"/>
    <p:sldId id="597" r:id="rId25"/>
    <p:sldId id="598" r:id="rId26"/>
    <p:sldId id="599" r:id="rId27"/>
    <p:sldId id="600" r:id="rId28"/>
    <p:sldId id="601" r:id="rId29"/>
    <p:sldId id="602" r:id="rId30"/>
    <p:sldId id="603" r:id="rId31"/>
    <p:sldId id="622" r:id="rId32"/>
    <p:sldId id="472" r:id="rId33"/>
    <p:sldId id="548" r:id="rId34"/>
    <p:sldId id="549" r:id="rId35"/>
    <p:sldId id="626" r:id="rId36"/>
    <p:sldId id="627" r:id="rId37"/>
    <p:sldId id="628" r:id="rId38"/>
    <p:sldId id="594" r:id="rId39"/>
    <p:sldId id="550" r:id="rId40"/>
    <p:sldId id="491" r:id="rId41"/>
    <p:sldId id="623" r:id="rId42"/>
    <p:sldId id="492" r:id="rId43"/>
    <p:sldId id="493" r:id="rId44"/>
    <p:sldId id="494" r:id="rId45"/>
    <p:sldId id="502" r:id="rId46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96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53CF6"/>
    <a:srgbClr val="4D4DE5"/>
    <a:srgbClr val="FFCCFF"/>
    <a:srgbClr val="CCFFFF"/>
    <a:srgbClr val="CCFFCC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596" y="90"/>
      </p:cViewPr>
      <p:guideLst>
        <p:guide orient="horz" pos="1796"/>
        <p:guide pos="2834"/>
      </p:guideLst>
    </p:cSldViewPr>
  </p:slideViewPr>
  <p:outlineViewPr>
    <p:cViewPr>
      <p:scale>
        <a:sx n="33" d="100"/>
        <a:sy n="33" d="100"/>
      </p:scale>
      <p:origin x="0" y="484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A50D4F8-9FFD-9C45-8284-FCAB3649B21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22078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="" val="1"/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Klikk for å redigere tekststiler i malen</a:t>
            </a:r>
          </a:p>
          <a:p>
            <a:pPr lvl="1"/>
            <a:r>
              <a:rPr lang="en-US" noProof="0"/>
              <a:t>Andre nivå</a:t>
            </a:r>
          </a:p>
          <a:p>
            <a:pPr lvl="2"/>
            <a:r>
              <a:rPr lang="en-US" noProof="0"/>
              <a:t>Tredje nivå</a:t>
            </a:r>
          </a:p>
          <a:p>
            <a:pPr lvl="3"/>
            <a:r>
              <a:rPr lang="en-US" noProof="0"/>
              <a:t>Fjerde nivå</a:t>
            </a:r>
          </a:p>
          <a:p>
            <a:pPr lvl="4"/>
            <a:r>
              <a:rPr lang="en-US" noProof="0"/>
              <a:t>Femte nivå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61A2E4C-9139-8C4C-ADFF-09EDE7C4396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93607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0F3872-E1D1-DE47-9FDF-64A986DDB3E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r>
              <a:rPr lang="en-US" sz="1200"/>
              <a:t>Future Vision Plan Update, Nov 2008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  <a:defRPr/>
            </a:pPr>
            <a:fld id="{714A295E-0374-6F42-B059-CB3D9EDC3DCE}" type="slidenum">
              <a:rPr lang="en-US" smtClean="0"/>
              <a:pPr>
                <a:buFont typeface="Times New Roman" charset="0"/>
                <a:buNone/>
                <a:defRPr/>
              </a:pPr>
              <a:t>39</a:t>
            </a:fld>
            <a:endParaRPr lang="en-US"/>
          </a:p>
        </p:txBody>
      </p:sp>
      <p:sp>
        <p:nvSpPr>
          <p:cNvPr id="117764" name="Text Box 1"/>
          <p:cNvSpPr txBox="1">
            <a:spLocks noChangeArrowheads="1"/>
          </p:cNvSpPr>
          <p:nvPr/>
        </p:nvSpPr>
        <p:spPr bwMode="auto">
          <a:xfrm>
            <a:off x="3871913" y="9478963"/>
            <a:ext cx="296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35A164D-6B76-974C-9928-8B4A2B680A78}" type="slidenum">
              <a:rPr lang="en-US" sz="1200">
                <a:solidFill>
                  <a:srgbClr val="000000"/>
                </a:solidFill>
              </a:rPr>
              <a:pPr algn="r" eaLnBrk="1" hangingPunct="1"/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7765" name="Text Box 2"/>
          <p:cNvSpPr txBox="1">
            <a:spLocks noChangeArrowheads="1"/>
          </p:cNvSpPr>
          <p:nvPr/>
        </p:nvSpPr>
        <p:spPr bwMode="auto">
          <a:xfrm>
            <a:off x="0" y="9478963"/>
            <a:ext cx="296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nb-NO" sz="1200">
              <a:solidFill>
                <a:srgbClr val="000000"/>
              </a:solidFill>
            </a:endParaRPr>
          </a:p>
        </p:txBody>
      </p:sp>
      <p:sp>
        <p:nvSpPr>
          <p:cNvPr id="117766" name="Text Box 3"/>
          <p:cNvSpPr txBox="1">
            <a:spLocks noChangeArrowheads="1"/>
          </p:cNvSpPr>
          <p:nvPr/>
        </p:nvSpPr>
        <p:spPr bwMode="auto">
          <a:xfrm>
            <a:off x="0" y="0"/>
            <a:ext cx="29622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Future Vision Plan Update, Nov 2008</a:t>
            </a:r>
          </a:p>
        </p:txBody>
      </p:sp>
      <p:sp>
        <p:nvSpPr>
          <p:cNvPr id="117767" name="Text Box 4"/>
          <p:cNvSpPr txBox="1">
            <a:spLocks noChangeArrowheads="1"/>
          </p:cNvSpPr>
          <p:nvPr/>
        </p:nvSpPr>
        <p:spPr bwMode="auto">
          <a:xfrm>
            <a:off x="1150938" y="747713"/>
            <a:ext cx="4533900" cy="374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nb-NO" sz="1800"/>
          </a:p>
        </p:txBody>
      </p:sp>
      <p:sp>
        <p:nvSpPr>
          <p:cNvPr id="50184" name="Text Box 5"/>
          <p:cNvSpPr>
            <a:spLocks noGrp="1" noChangeArrowheads="1"/>
          </p:cNvSpPr>
          <p:nvPr>
            <p:ph type="body"/>
          </p:nvPr>
        </p:nvSpPr>
        <p:spPr>
          <a:xfrm>
            <a:off x="214313" y="4741863"/>
            <a:ext cx="6478587" cy="4491037"/>
          </a:xfr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nb-NO">
              <a:ea typeface="+mn-ea"/>
              <a:cs typeface="+mn-cs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r>
              <a:rPr lang="en-US" sz="1200"/>
              <a:t>Future Vision Plan Update, Nov 2008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  <a:defRPr/>
            </a:pPr>
            <a:fld id="{3C7217BF-ED0F-2C4E-B8D5-519E0E42F832}" type="slidenum">
              <a:rPr lang="en-US" smtClean="0"/>
              <a:pPr>
                <a:buFont typeface="Times New Roman" charset="0"/>
                <a:buNone/>
                <a:defRPr/>
              </a:pPr>
              <a:t>41</a:t>
            </a:fld>
            <a:endParaRPr lang="en-US"/>
          </a:p>
        </p:txBody>
      </p:sp>
      <p:sp>
        <p:nvSpPr>
          <p:cNvPr id="110596" name="Text Box 1"/>
          <p:cNvSpPr txBox="1">
            <a:spLocks noChangeArrowheads="1"/>
          </p:cNvSpPr>
          <p:nvPr/>
        </p:nvSpPr>
        <p:spPr bwMode="auto">
          <a:xfrm>
            <a:off x="3871913" y="9478963"/>
            <a:ext cx="296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19F160A-8CF0-484E-8A4B-4770DE027748}" type="slidenum">
              <a:rPr lang="en-US" sz="1200">
                <a:solidFill>
                  <a:srgbClr val="000000"/>
                </a:solidFill>
              </a:rPr>
              <a:pPr algn="r" eaLnBrk="1" hangingPunct="1"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0597" name="Text Box 2"/>
          <p:cNvSpPr txBox="1">
            <a:spLocks noChangeArrowheads="1"/>
          </p:cNvSpPr>
          <p:nvPr/>
        </p:nvSpPr>
        <p:spPr bwMode="auto">
          <a:xfrm>
            <a:off x="0" y="9478963"/>
            <a:ext cx="296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nb-NO" sz="1200">
              <a:solidFill>
                <a:srgbClr val="000000"/>
              </a:solidFill>
            </a:endParaRPr>
          </a:p>
        </p:txBody>
      </p:sp>
      <p:sp>
        <p:nvSpPr>
          <p:cNvPr id="110598" name="Text Box 3"/>
          <p:cNvSpPr txBox="1">
            <a:spLocks noChangeArrowheads="1"/>
          </p:cNvSpPr>
          <p:nvPr/>
        </p:nvSpPr>
        <p:spPr bwMode="auto">
          <a:xfrm>
            <a:off x="0" y="0"/>
            <a:ext cx="29622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Future Vision Plan Update, Nov 2008</a:t>
            </a:r>
          </a:p>
        </p:txBody>
      </p:sp>
      <p:sp>
        <p:nvSpPr>
          <p:cNvPr id="110599" name="Text Box 4"/>
          <p:cNvSpPr txBox="1">
            <a:spLocks noChangeArrowheads="1"/>
          </p:cNvSpPr>
          <p:nvPr/>
        </p:nvSpPr>
        <p:spPr bwMode="auto">
          <a:xfrm>
            <a:off x="1150938" y="747713"/>
            <a:ext cx="4533900" cy="374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nb-NO" sz="1800"/>
          </a:p>
        </p:txBody>
      </p:sp>
      <p:sp>
        <p:nvSpPr>
          <p:cNvPr id="43016" name="Text Box 5"/>
          <p:cNvSpPr>
            <a:spLocks noGrp="1" noChangeArrowheads="1"/>
          </p:cNvSpPr>
          <p:nvPr>
            <p:ph type="body"/>
          </p:nvPr>
        </p:nvSpPr>
        <p:spPr>
          <a:xfrm>
            <a:off x="214313" y="4741863"/>
            <a:ext cx="6478587" cy="4491037"/>
          </a:xfr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nb-NO" sz="150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r>
              <a:rPr lang="en-US" sz="1200"/>
              <a:t>Future Vision Plan Update, Nov 2008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  <a:defRPr/>
            </a:pPr>
            <a:fld id="{18C5128E-8971-F241-A02E-9A009097119E}" type="slidenum">
              <a:rPr lang="en-US" smtClean="0"/>
              <a:pPr>
                <a:buFont typeface="Times New Roman" charset="0"/>
                <a:buNone/>
                <a:defRPr/>
              </a:pPr>
              <a:t>43</a:t>
            </a:fld>
            <a:endParaRPr lang="en-US"/>
          </a:p>
        </p:txBody>
      </p:sp>
      <p:sp>
        <p:nvSpPr>
          <p:cNvPr id="124932" name="Text Box 1"/>
          <p:cNvSpPr txBox="1">
            <a:spLocks noChangeArrowheads="1"/>
          </p:cNvSpPr>
          <p:nvPr/>
        </p:nvSpPr>
        <p:spPr bwMode="auto">
          <a:xfrm>
            <a:off x="3871913" y="9478963"/>
            <a:ext cx="296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90" tIns="45567" rIns="91490" bIns="45567" anchor="b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AC96D77-7B79-BA41-AFE0-31AB04100733}" type="slidenum">
              <a:rPr lang="en-US" sz="1200">
                <a:solidFill>
                  <a:srgbClr val="000000"/>
                </a:solidFill>
              </a:rPr>
              <a:pPr algn="r" eaLnBrk="1" hangingPunct="1"/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4933" name="Text Box 2"/>
          <p:cNvSpPr txBox="1">
            <a:spLocks noChangeArrowheads="1"/>
          </p:cNvSpPr>
          <p:nvPr/>
        </p:nvSpPr>
        <p:spPr bwMode="auto">
          <a:xfrm>
            <a:off x="0" y="9478963"/>
            <a:ext cx="296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90" tIns="45567" rIns="91490" bIns="45567" anchor="b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nb-NO" sz="1200">
              <a:solidFill>
                <a:srgbClr val="000000"/>
              </a:solidFill>
            </a:endParaRPr>
          </a:p>
        </p:txBody>
      </p:sp>
      <p:sp>
        <p:nvSpPr>
          <p:cNvPr id="124934" name="Text Box 3"/>
          <p:cNvSpPr txBox="1">
            <a:spLocks noChangeArrowheads="1"/>
          </p:cNvSpPr>
          <p:nvPr/>
        </p:nvSpPr>
        <p:spPr bwMode="auto">
          <a:xfrm>
            <a:off x="0" y="0"/>
            <a:ext cx="29622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90" tIns="45567" rIns="91490" bIns="45567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Future Vision Plan Update, Nov 2008</a:t>
            </a:r>
          </a:p>
        </p:txBody>
      </p:sp>
      <p:sp>
        <p:nvSpPr>
          <p:cNvPr id="124935" name="Text Box 4"/>
          <p:cNvSpPr txBox="1">
            <a:spLocks noChangeArrowheads="1"/>
          </p:cNvSpPr>
          <p:nvPr/>
        </p:nvSpPr>
        <p:spPr bwMode="auto">
          <a:xfrm>
            <a:off x="1150938" y="747713"/>
            <a:ext cx="4533900" cy="374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724" tIns="44863" rIns="89724" bIns="4486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nb-NO" sz="1800"/>
          </a:p>
        </p:txBody>
      </p:sp>
      <p:sp>
        <p:nvSpPr>
          <p:cNvPr id="56328" name="Text Box 5"/>
          <p:cNvSpPr>
            <a:spLocks noGrp="1" noChangeArrowheads="1"/>
          </p:cNvSpPr>
          <p:nvPr>
            <p:ph type="body"/>
          </p:nvPr>
        </p:nvSpPr>
        <p:spPr>
          <a:xfrm>
            <a:off x="455613" y="4741863"/>
            <a:ext cx="5999162" cy="4491037"/>
          </a:xfr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ts val="438"/>
              </a:spcBef>
              <a:tabLst>
                <a:tab pos="0" algn="l"/>
                <a:tab pos="896938" algn="l"/>
                <a:tab pos="1793875" algn="l"/>
                <a:tab pos="2690813" algn="l"/>
                <a:tab pos="3587750" algn="l"/>
                <a:tab pos="4484688" algn="l"/>
                <a:tab pos="5383213" algn="l"/>
                <a:tab pos="6280150" algn="l"/>
                <a:tab pos="7177088" algn="l"/>
                <a:tab pos="8074025" algn="l"/>
                <a:tab pos="8970963" algn="l"/>
                <a:tab pos="9869488" algn="l"/>
              </a:tabLst>
              <a:defRPr/>
            </a:pPr>
            <a:endParaRPr lang="nb-NO"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0F34F06-6BB4-BB4E-A53E-5BE5A573AB96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nb-NO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245" name="Plassholder for bunntekst 7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nb-NO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nb-NO" sz="1300">
              <a:ea typeface="+mn-ea"/>
              <a:cs typeface="+mn-cs"/>
            </a:endParaRPr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6B3F783-13E8-5C44-81B4-B63F16EA4F7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ssholder for notat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nb-NO">
              <a:ea typeface="+mn-ea"/>
              <a:cs typeface="+mn-cs"/>
            </a:endParaRPr>
          </a:p>
        </p:txBody>
      </p:sp>
      <p:sp>
        <p:nvSpPr>
          <p:cNvPr id="25604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BD3EA9B-80E4-D74A-8B84-9DBEA94508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BCDDEBB-D30C-B049-BFF0-CE556E7029A4}" type="slidenum">
              <a:rPr lang="en-US" smtClean="0">
                <a:solidFill>
                  <a:srgbClr val="000000"/>
                </a:solidFill>
                <a:latin typeface="Calibri" charset="0"/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12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A19CC34-7A73-E649-B8E4-666D35DEADA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4740275"/>
            <a:ext cx="6051550" cy="4491038"/>
          </a:xfr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nb-NO">
              <a:latin typeface="Arial Unicode MS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Plassholder for notat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nb-NO">
              <a:ea typeface="+mn-ea"/>
              <a:cs typeface="+mn-cs"/>
            </a:endParaRPr>
          </a:p>
        </p:txBody>
      </p:sp>
      <p:sp>
        <p:nvSpPr>
          <p:cNvPr id="121859" name="Plassholder for topptekst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Future Vision Plan Update, Nov 2008</a:t>
            </a:r>
          </a:p>
        </p:txBody>
      </p:sp>
      <p:sp>
        <p:nvSpPr>
          <p:cNvPr id="53253" name="Plassholder for lysbildenummer 4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5545636-ED72-444D-99B2-43A3E3B65D5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r>
              <a:rPr lang="en-US" sz="1200"/>
              <a:t>Future Vision Plan Update, Nov 2008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  <a:defRPr/>
            </a:pPr>
            <a:fld id="{52F0FE33-F9A0-BF4D-B425-DAC3915446F8}" type="slidenum">
              <a:rPr lang="en-US" smtClean="0"/>
              <a:pPr>
                <a:buFont typeface="Times New Roman" charset="0"/>
                <a:buNone/>
                <a:defRPr/>
              </a:pPr>
              <a:t>37</a:t>
            </a:fld>
            <a:endParaRPr lang="en-US"/>
          </a:p>
        </p:txBody>
      </p:sp>
      <p:sp>
        <p:nvSpPr>
          <p:cNvPr id="104452" name="Text Box 1"/>
          <p:cNvSpPr txBox="1">
            <a:spLocks noChangeArrowheads="1"/>
          </p:cNvSpPr>
          <p:nvPr/>
        </p:nvSpPr>
        <p:spPr bwMode="auto">
          <a:xfrm>
            <a:off x="3871913" y="9478963"/>
            <a:ext cx="296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F339641-BAA6-BE4D-8784-C0B5A9F37583}" type="slidenum">
              <a:rPr lang="en-US" sz="1200">
                <a:solidFill>
                  <a:srgbClr val="000000"/>
                </a:solidFill>
              </a:rPr>
              <a:pPr algn="r" eaLnBrk="1" hangingPunct="1"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4453" name="Text Box 2"/>
          <p:cNvSpPr txBox="1">
            <a:spLocks noChangeArrowheads="1"/>
          </p:cNvSpPr>
          <p:nvPr/>
        </p:nvSpPr>
        <p:spPr bwMode="auto">
          <a:xfrm>
            <a:off x="0" y="9478963"/>
            <a:ext cx="296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 anchor="b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nb-NO" sz="1200">
              <a:solidFill>
                <a:srgbClr val="000000"/>
              </a:solidFill>
            </a:endParaRPr>
          </a:p>
        </p:txBody>
      </p:sp>
      <p:sp>
        <p:nvSpPr>
          <p:cNvPr id="104454" name="Text Box 3"/>
          <p:cNvSpPr txBox="1">
            <a:spLocks noChangeArrowheads="1"/>
          </p:cNvSpPr>
          <p:nvPr/>
        </p:nvSpPr>
        <p:spPr bwMode="auto">
          <a:xfrm>
            <a:off x="0" y="0"/>
            <a:ext cx="29622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6" tIns="45576" rIns="91506" bIns="45576"/>
          <a:lstStyle>
            <a:lvl1pPr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Future Vision Plan Update, Nov 2008</a:t>
            </a:r>
          </a:p>
        </p:txBody>
      </p:sp>
      <p:sp>
        <p:nvSpPr>
          <p:cNvPr id="104455" name="Text Box 4"/>
          <p:cNvSpPr txBox="1">
            <a:spLocks noChangeArrowheads="1"/>
          </p:cNvSpPr>
          <p:nvPr/>
        </p:nvSpPr>
        <p:spPr bwMode="auto">
          <a:xfrm>
            <a:off x="1150938" y="747713"/>
            <a:ext cx="4533900" cy="374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nb-NO" sz="1800"/>
          </a:p>
        </p:txBody>
      </p:sp>
      <p:sp>
        <p:nvSpPr>
          <p:cNvPr id="21512" name="Text Box 5"/>
          <p:cNvSpPr>
            <a:spLocks noGrp="1" noChangeArrowheads="1"/>
          </p:cNvSpPr>
          <p:nvPr>
            <p:ph type="body"/>
          </p:nvPr>
        </p:nvSpPr>
        <p:spPr>
          <a:xfrm>
            <a:off x="214313" y="4741863"/>
            <a:ext cx="6478587" cy="4491037"/>
          </a:xfr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ts val="438"/>
              </a:spcBef>
              <a:tabLst>
                <a:tab pos="0" algn="l"/>
                <a:tab pos="896938" algn="l"/>
                <a:tab pos="1793875" algn="l"/>
                <a:tab pos="2690813" algn="l"/>
                <a:tab pos="3589338" algn="l"/>
                <a:tab pos="4486275" algn="l"/>
                <a:tab pos="5383213" algn="l"/>
                <a:tab pos="6281738" algn="l"/>
                <a:tab pos="7178675" algn="l"/>
                <a:tab pos="8075613" algn="l"/>
                <a:tab pos="8972550" algn="l"/>
                <a:tab pos="9871075" algn="l"/>
              </a:tabLst>
              <a:defRPr/>
            </a:pPr>
            <a:endParaRPr lang="nb-NO">
              <a:latin typeface="Arial Unicode MS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12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B5AB551-F4D9-3F4D-A6DE-0190FC77C6E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4740275"/>
            <a:ext cx="5980112" cy="4857750"/>
          </a:xfr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nb-NO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E8B0-C9C4-CA45-82A2-A5F9271D791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102076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3B817-2021-0C47-B83E-A1E99FE67E7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72343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9529-44EB-A14B-BBA7-19901B9A5CC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998813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A4FDE-9FFD-3149-9FD0-C11514FD9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2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35443-FA61-F04E-BAAA-F19AF22C051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778999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60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42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28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9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0628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02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74836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57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74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10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99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77827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5278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74280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464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33956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1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1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08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09B8-FF56-2D4C-A172-9BD600C9326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346596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92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30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10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49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66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80872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39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7EDCBF-7240-9E41-88D0-0F8DD7D5E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60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2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FAD9F51-E4DA-894C-9720-E43A5666C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5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556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38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7C2EBB2-AC88-9E49-94AD-6F3B411C4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91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73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51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6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45833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97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76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00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48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7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93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186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7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2BCE0-FBEC-1D4F-9FFC-4ECF27E19F4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0503592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2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116095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49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57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5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94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673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57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171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836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1ECA97-32B4-7D48-8937-C54B90A4D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2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1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D0FC-5775-474D-80F2-FAABE0D9889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1044404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038F1B-D244-1845-98DD-B9227A1A7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9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542213" cy="8366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32A7031-D120-1844-8204-AEDD901FE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105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861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004318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75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959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1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1625" y="1676400"/>
            <a:ext cx="8540750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8834A-355D-7747-A733-7EF19C6C7DA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670604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7FB0-0450-6E47-857E-2BF302262C2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85997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TITLE  |  </a:t>
            </a:r>
            <a:fld id="{2439D4B0-956E-0B4F-A2CD-5939B2A8402B}" type="slidenum">
              <a:rPr lang="en-US" sz="900" spc="300">
                <a:solidFill>
                  <a:srgbClr val="BCBDC0"/>
                </a:solidFill>
                <a:latin typeface="Arial Narrow"/>
                <a:cs typeface="Arial Narrow"/>
              </a:rPr>
              <a:pPr algn="r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10243" name="Picture 5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4031" r:id="rId14"/>
    <p:sldLayoutId id="2147484032" r:id="rId15"/>
    <p:sldLayoutId id="2147483984" r:id="rId16"/>
    <p:sldLayoutId id="2147483985" r:id="rId17"/>
    <p:sldLayoutId id="2147483986" r:id="rId18"/>
    <p:sldLayoutId id="2147484033" r:id="rId19"/>
    <p:sldLayoutId id="2147483987" r:id="rId20"/>
    <p:sldLayoutId id="2147483988" r:id="rId21"/>
    <p:sldLayoutId id="2147483989" r:id="rId22"/>
    <p:sldLayoutId id="2147483990" r:id="rId23"/>
    <p:sldLayoutId id="2147483991" r:id="rId24"/>
    <p:sldLayoutId id="2147483992" r:id="rId25"/>
    <p:sldLayoutId id="2147483993" r:id="rId26"/>
    <p:sldLayoutId id="2147484034" r:id="rId27"/>
    <p:sldLayoutId id="2147483998" r:id="rId28"/>
    <p:sldLayoutId id="2147484036" r:id="rId29"/>
    <p:sldLayoutId id="2147484049" r:id="rId30"/>
    <p:sldLayoutId id="2147484050" r:id="rId31"/>
    <p:sldLayoutId id="2147484051" r:id="rId3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TITLE |  </a:t>
            </a:r>
            <a:fld id="{AE72E29A-C469-5946-96C1-E378EDA74254}" type="slidenum">
              <a:rPr lang="en-US" sz="900" spc="300">
                <a:solidFill>
                  <a:srgbClr val="BCBDC0"/>
                </a:solidFill>
                <a:latin typeface="Arial Narrow"/>
                <a:cs typeface="Arial Narrow"/>
              </a:rPr>
              <a:pPr algn="r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3999" r:id="rId8"/>
    <p:sldLayoutId id="2147484000" r:id="rId9"/>
    <p:sldLayoutId id="2147484001" r:id="rId10"/>
    <p:sldLayoutId id="2147484002" r:id="rId11"/>
    <p:sldLayoutId id="2147484044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0" r:id="rId20"/>
    <p:sldLayoutId id="2147484011" r:id="rId21"/>
    <p:sldLayoutId id="2147484045" r:id="rId22"/>
    <p:sldLayoutId id="2147484012" r:id="rId23"/>
    <p:sldLayoutId id="2147484046" r:id="rId24"/>
    <p:sldLayoutId id="2147484047" r:id="rId25"/>
    <p:sldLayoutId id="2147484013" r:id="rId26"/>
    <p:sldLayoutId id="2147484014" r:id="rId27"/>
    <p:sldLayoutId id="2147484015" r:id="rId28"/>
    <p:sldLayoutId id="2147484016" r:id="rId29"/>
    <p:sldLayoutId id="2147484017" r:id="rId3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en/news-media/calenda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en/our-programs/peace-fellowshi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en/unesco-ihe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tary.no/no/rotary-fellowship#.WhFz8baZMWo" TargetMode="External"/><Relationship Id="rId3" Type="http://schemas.openxmlformats.org/officeDocument/2006/relationships/hyperlink" Target="http://www.rotary.no/no/ryla#.WhFnP7aZMWo" TargetMode="External"/><Relationship Id="rId7" Type="http://schemas.openxmlformats.org/officeDocument/2006/relationships/hyperlink" Target="http://www.rotary.no/no/georgiastipendet#.WhFgUbaZMWo" TargetMode="External"/><Relationship Id="rId12" Type="http://schemas.openxmlformats.org/officeDocument/2006/relationships/image" Target="../media/image53.wmf"/><Relationship Id="rId2" Type="http://schemas.openxmlformats.org/officeDocument/2006/relationships/hyperlink" Target="http://www.rotary.no/no/ungdomsutveksling#.WhFjJbaZMWo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grsp.org" TargetMode="External"/><Relationship Id="rId11" Type="http://schemas.openxmlformats.org/officeDocument/2006/relationships/image" Target="../media/image52.png"/><Relationship Id="rId5" Type="http://schemas.openxmlformats.org/officeDocument/2006/relationships/hyperlink" Target="https://www.rotary.org/en/our-programs/peace-fellowships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rotary.no/no/camps-roundtrips#.WhFq07aZMWo" TargetMode="External"/><Relationship Id="rId9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rotary.no/no/ungdomsutveksling#.WhFjJbaZMW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no/no/georgiastipendet#.WhFgUbaZMWo" TargetMode="External"/><Relationship Id="rId2" Type="http://schemas.openxmlformats.org/officeDocument/2006/relationships/hyperlink" Target="https://grsp.org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no/no/internasjonale-sommerleire-2018#.WhFlgLaZMWo" TargetMode="External"/><Relationship Id="rId2" Type="http://schemas.openxmlformats.org/officeDocument/2006/relationships/hyperlink" Target="http://www.rotary.no/no/camps-roundtrips#.WhFq07aZMWo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s://www.rotary.org/en/our-programs/peace-fellowships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d2310.rotary.no/no/vocational-training-teams#.WhFoBbaZMWo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png"/><Relationship Id="rId4" Type="http://schemas.openxmlformats.org/officeDocument/2006/relationships/image" Target="../media/image66.png"/><Relationship Id="rId9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br>
              <a:rPr lang="nb-NO" altLang="nb-NO" dirty="0">
                <a:solidFill>
                  <a:schemeClr val="bg2"/>
                </a:solidFill>
                <a:ea typeface="+mj-ea"/>
              </a:rPr>
            </a:br>
            <a:r>
              <a:rPr lang="nb-NO" altLang="nb-NO" dirty="0">
                <a:solidFill>
                  <a:schemeClr val="bg2"/>
                </a:solidFill>
                <a:ea typeface="+mj-ea"/>
              </a:rPr>
              <a:t>Informasjon om</a:t>
            </a:r>
            <a:br>
              <a:rPr lang="nb-NO" altLang="nb-NO" dirty="0">
                <a:solidFill>
                  <a:schemeClr val="bg2"/>
                </a:solidFill>
                <a:ea typeface="+mj-ea"/>
              </a:rPr>
            </a:br>
            <a:r>
              <a:rPr lang="nb-NO" altLang="nb-NO" sz="2800" dirty="0" err="1">
                <a:solidFill>
                  <a:schemeClr val="bg2"/>
                </a:solidFill>
                <a:ea typeface="+mj-ea"/>
              </a:rPr>
              <a:t>Rotaryfondet</a:t>
            </a:r>
            <a:endParaRPr lang="en-GB" dirty="0">
              <a:ea typeface="+mj-ea"/>
            </a:endParaRPr>
          </a:p>
        </p:txBody>
      </p:sp>
      <p:sp>
        <p:nvSpPr>
          <p:cNvPr id="34818" name="Undertittel 1"/>
          <p:cNvSpPr>
            <a:spLocks noGrp="1"/>
          </p:cNvSpPr>
          <p:nvPr>
            <p:ph type="subTitle" idx="1"/>
          </p:nvPr>
        </p:nvSpPr>
        <p:spPr bwMode="auto">
          <a:xfrm>
            <a:off x="1619672" y="4653136"/>
            <a:ext cx="6400800" cy="950912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/>
                <a:cs typeface="Arial Narrow"/>
              </a:rPr>
              <a:t>Rotary </a:t>
            </a:r>
            <a:r>
              <a:rPr lang="mr-IN" dirty="0">
                <a:latin typeface="Arial Narrow"/>
                <a:cs typeface="Arial Narrow"/>
              </a:rPr>
              <a:t>–</a:t>
            </a:r>
            <a:r>
              <a:rPr lang="en-GB" dirty="0">
                <a:latin typeface="Arial Narrow"/>
                <a:cs typeface="Arial Narrow"/>
              </a:rPr>
              <a:t> en </a:t>
            </a:r>
            <a:r>
              <a:rPr lang="en-GB" dirty="0" err="1">
                <a:latin typeface="Arial Narrow"/>
                <a:cs typeface="Arial Narrow"/>
              </a:rPr>
              <a:t>sørvisorganisasjon</a:t>
            </a:r>
            <a:r>
              <a:rPr lang="en-GB" dirty="0">
                <a:latin typeface="Arial Narrow"/>
                <a:cs typeface="Arial Narrow"/>
              </a:rPr>
              <a:t> med </a:t>
            </a:r>
            <a:r>
              <a:rPr lang="en-GB" dirty="0" err="1">
                <a:latin typeface="Arial Narrow"/>
                <a:cs typeface="Arial Narrow"/>
              </a:rPr>
              <a:t>yrkesbasert</a:t>
            </a:r>
            <a:r>
              <a:rPr lang="en-GB" dirty="0">
                <a:latin typeface="Arial Narrow"/>
                <a:cs typeface="Arial Narrow"/>
              </a:rPr>
              <a:t> </a:t>
            </a:r>
            <a:r>
              <a:rPr lang="en-GB" dirty="0" err="1">
                <a:latin typeface="Arial Narrow"/>
                <a:cs typeface="Arial Narrow"/>
              </a:rPr>
              <a:t>medlemsskap</a:t>
            </a:r>
            <a:endParaRPr lang="en-GB" dirty="0">
              <a:latin typeface="Arial Narrow"/>
              <a:cs typeface="Arial Narrow"/>
            </a:endParaRPr>
          </a:p>
        </p:txBody>
      </p:sp>
      <p:pic>
        <p:nvPicPr>
          <p:cNvPr id="34820" name="Picture 4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792788"/>
            <a:ext cx="13684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03638" y="822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sz="1800"/>
            </a:br>
            <a:endParaRPr lang="en-US" sz="1800"/>
          </a:p>
        </p:txBody>
      </p:sp>
      <p:pic>
        <p:nvPicPr>
          <p:cNvPr id="34822" name="Picture 6" descr="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15097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18748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FOKUSOMRÅDER</a:t>
            </a:r>
          </a:p>
        </p:txBody>
      </p:sp>
      <p:pic>
        <p:nvPicPr>
          <p:cNvPr id="8" name="Bilde 7" descr="Screen Shot 2017-11-19 at 13.25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83" y="980728"/>
            <a:ext cx="7674612" cy="53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4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ChangeArrowheads="1"/>
          </p:cNvSpPr>
          <p:nvPr/>
        </p:nvSpPr>
        <p:spPr bwMode="auto">
          <a:xfrm>
            <a:off x="468313" y="2349500"/>
            <a:ext cx="2609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</a:pPr>
            <a:r>
              <a:rPr lang="nb-NO" sz="2000"/>
              <a:t>Opplærings-</a:t>
            </a:r>
            <a:br>
              <a:rPr lang="nb-NO" sz="2000"/>
            </a:br>
            <a:r>
              <a:rPr lang="nb-NO" sz="2000"/>
              <a:t>programmer </a:t>
            </a:r>
            <a:endParaRPr lang="sv-SE" sz="2000"/>
          </a:p>
        </p:txBody>
      </p:sp>
      <p:sp>
        <p:nvSpPr>
          <p:cNvPr id="83971" name="Rectangle 10"/>
          <p:cNvSpPr>
            <a:spLocks noChangeArrowheads="1"/>
          </p:cNvSpPr>
          <p:nvPr/>
        </p:nvSpPr>
        <p:spPr bwMode="auto">
          <a:xfrm>
            <a:off x="3276600" y="3573463"/>
            <a:ext cx="275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</a:pPr>
            <a:r>
              <a:rPr lang="sv-SE" sz="2000"/>
              <a:t>Kulturelle-</a:t>
            </a:r>
            <a:br>
              <a:rPr lang="sv-SE" sz="2000"/>
            </a:br>
            <a:r>
              <a:rPr lang="sv-SE" sz="2000"/>
              <a:t>programmer</a:t>
            </a:r>
          </a:p>
        </p:txBody>
      </p:sp>
      <p:pic>
        <p:nvPicPr>
          <p:cNvPr id="83972" name="Picture 13" descr="243arrow-68-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555750"/>
            <a:ext cx="9382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14" descr="243arrow-68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473200"/>
            <a:ext cx="8159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12827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16" descr="ArrowOnePoin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2852738"/>
            <a:ext cx="5921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133725"/>
            <a:ext cx="2260600" cy="2616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39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3133725"/>
            <a:ext cx="2794000" cy="20447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3978" name="TekstSylinder 5"/>
          <p:cNvSpPr txBox="1">
            <a:spLocks noChangeArrowheads="1"/>
          </p:cNvSpPr>
          <p:nvPr/>
        </p:nvSpPr>
        <p:spPr bwMode="auto">
          <a:xfrm>
            <a:off x="6732588" y="2349500"/>
            <a:ext cx="2160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nb-NO" sz="2000"/>
              <a:t>Humanitære-</a:t>
            </a:r>
            <a:br>
              <a:rPr lang="nb-NO" sz="2000"/>
            </a:br>
            <a:r>
              <a:rPr lang="nb-NO" sz="2000"/>
              <a:t>progammer</a:t>
            </a:r>
          </a:p>
        </p:txBody>
      </p:sp>
      <p:pic>
        <p:nvPicPr>
          <p:cNvPr id="83979" name="Bild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92600"/>
            <a:ext cx="3098800" cy="17033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charset="0"/>
              </a:rPr>
              <a:t>HOVEDOMRÅDER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07235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Arial Narrow" charset="0"/>
                <a:cs typeface="Arial Narrow" charset="0"/>
              </a:rPr>
              <a:t>KALENDER</a:t>
            </a:r>
          </a:p>
        </p:txBody>
      </p:sp>
      <p:pic>
        <p:nvPicPr>
          <p:cNvPr id="87045" name="Picture 12" descr="Logo-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539552" y="242093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I </a:t>
            </a:r>
            <a:r>
              <a:rPr lang="en-GB" dirty="0" err="1">
                <a:latin typeface="Arial"/>
                <a:cs typeface="Arial"/>
              </a:rPr>
              <a:t>denne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  <a:hlinkClick r:id="rId3"/>
              </a:rPr>
              <a:t>kalenderen </a:t>
            </a:r>
            <a:r>
              <a:rPr lang="en-GB" dirty="0" err="1">
                <a:latin typeface="Arial"/>
                <a:cs typeface="Arial"/>
              </a:rPr>
              <a:t>finner</a:t>
            </a:r>
            <a:r>
              <a:rPr lang="en-GB" dirty="0">
                <a:latin typeface="Arial"/>
                <a:cs typeface="Arial"/>
              </a:rPr>
              <a:t> du Rotary-</a:t>
            </a:r>
            <a:r>
              <a:rPr lang="en-GB" dirty="0" err="1">
                <a:latin typeface="Arial"/>
                <a:cs typeface="Arial"/>
              </a:rPr>
              <a:t>fokus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hver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måned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spesielle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dager</a:t>
            </a:r>
            <a:r>
              <a:rPr lang="en-GB" dirty="0">
                <a:latin typeface="Arial"/>
                <a:cs typeface="Arial"/>
              </a:rPr>
              <a:t>, arrangement, </a:t>
            </a:r>
            <a:r>
              <a:rPr lang="en-GB" dirty="0" err="1">
                <a:latin typeface="Arial"/>
                <a:cs typeface="Arial"/>
              </a:rPr>
              <a:t>konferanser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tidsfrister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16028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ktangel 17"/>
          <p:cNvSpPr>
            <a:spLocks noChangeArrowheads="1"/>
          </p:cNvSpPr>
          <p:nvPr/>
        </p:nvSpPr>
        <p:spPr bwMode="auto">
          <a:xfrm>
            <a:off x="1654175" y="1412776"/>
            <a:ext cx="7489825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 err="1">
                <a:latin typeface="Calibri" charset="0"/>
                <a:cs typeface="Calibri" charset="0"/>
              </a:rPr>
              <a:t>Fredsarbeid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og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konfliktforebygging</a:t>
            </a:r>
            <a:r>
              <a:rPr lang="en-US" dirty="0">
                <a:latin typeface="Calibri" charset="0"/>
                <a:cs typeface="Calibri" charset="0"/>
              </a:rPr>
              <a:t>/</a:t>
            </a:r>
            <a:r>
              <a:rPr lang="en-US" dirty="0" err="1">
                <a:latin typeface="Calibri" charset="0"/>
                <a:cs typeface="Calibri" charset="0"/>
              </a:rPr>
              <a:t>løsning</a:t>
            </a:r>
            <a:endParaRPr lang="nb-NO" dirty="0">
              <a:latin typeface="Calibri" charset="0"/>
              <a:cs typeface="Calibri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nb-NO" dirty="0">
                <a:latin typeface="Calibri" charset="0"/>
                <a:cs typeface="Calibri" charset="0"/>
              </a:rPr>
              <a:t>Helse: Sykdomsforebygging og behandling</a:t>
            </a:r>
            <a:endParaRPr lang="nb-NO" dirty="0">
              <a:cs typeface="Calibri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nb-NO" dirty="0">
                <a:latin typeface="Calibri" charset="0"/>
                <a:cs typeface="Calibri" charset="0"/>
              </a:rPr>
              <a:t>Vann og sanitær</a:t>
            </a:r>
            <a:endParaRPr lang="nb-NO" dirty="0">
              <a:cs typeface="Calibri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nb-NO" dirty="0">
                <a:latin typeface="Calibri" charset="0"/>
                <a:cs typeface="Calibri" charset="0"/>
              </a:rPr>
              <a:t>Helsetiltak for mødre og (små)barn</a:t>
            </a:r>
            <a:endParaRPr lang="nb-NO" dirty="0">
              <a:cs typeface="Calibri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nb-NO" dirty="0">
                <a:latin typeface="Calibri" charset="0"/>
                <a:cs typeface="Calibri" charset="0"/>
              </a:rPr>
              <a:t>Grunnleggende utdanning og lese/skriveopplæring</a:t>
            </a:r>
            <a:endParaRPr lang="nb-NO" dirty="0">
              <a:cs typeface="Calibri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nb-NO" dirty="0">
                <a:latin typeface="Calibri" charset="0"/>
                <a:cs typeface="Calibri" charset="0"/>
              </a:rPr>
              <a:t>Økonomisk utvikling og samfunnsutvikling</a:t>
            </a:r>
            <a:endParaRPr lang="nb-NO" dirty="0">
              <a:cs typeface="Calibri" charset="0"/>
            </a:endParaRPr>
          </a:p>
        </p:txBody>
      </p:sp>
      <p:pic>
        <p:nvPicPr>
          <p:cNvPr id="88067" name="Picture 4" descr="Disease-gre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187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5" descr="Economic-yello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5540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6" descr="Literacy-oran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702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7" descr="Maternal-pink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863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8" descr="Peace-purpl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349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9" descr="Water-blu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025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FOKUSOMRÅDER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48839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496300" cy="9683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3200" dirty="0">
                <a:latin typeface="Arial" charset="0"/>
                <a:ea typeface="+mj-ea"/>
                <a:cs typeface="+mj-cs"/>
              </a:rPr>
              <a:t>          Fred og konfliktforebygging / løsning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348038" y="1484784"/>
            <a:ext cx="5494337" cy="44227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Styrking av lokalt fredsarbeid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Opplæring av lokale ledere for å hindre og å løse konflikter.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Støtte langsiktig fredsbygging i områder som berøres av konflikt.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Bistå sårbare befolkningsgrupper som er berørt av konflikter, særlig barn og unge.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Støtte studier knyttet til fred og konfliktløsning/-håndtering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 err="1">
                <a:latin typeface="Arial" charset="0"/>
                <a:ea typeface="+mn-ea"/>
                <a:cs typeface="+mn-cs"/>
                <a:hlinkClick r:id="rId3"/>
              </a:rPr>
              <a:t>Rotary</a:t>
            </a:r>
            <a:r>
              <a:rPr lang="nb-NO" sz="2000" dirty="0">
                <a:latin typeface="Arial" charset="0"/>
                <a:ea typeface="+mn-ea"/>
                <a:cs typeface="+mn-cs"/>
                <a:hlinkClick r:id="rId3"/>
              </a:rPr>
              <a:t> </a:t>
            </a:r>
            <a:r>
              <a:rPr lang="nb-NO" sz="2000" dirty="0" err="1">
                <a:latin typeface="Arial" charset="0"/>
                <a:ea typeface="+mn-ea"/>
                <a:cs typeface="+mn-cs"/>
                <a:hlinkClick r:id="rId3"/>
              </a:rPr>
              <a:t>peace</a:t>
            </a:r>
            <a:r>
              <a:rPr lang="nb-NO" sz="2000" dirty="0">
                <a:latin typeface="Arial" charset="0"/>
                <a:ea typeface="+mn-ea"/>
                <a:cs typeface="+mn-cs"/>
                <a:hlinkClick r:id="rId3"/>
              </a:rPr>
              <a:t> </a:t>
            </a:r>
            <a:r>
              <a:rPr lang="nb-NO" sz="2000" dirty="0" err="1">
                <a:latin typeface="Arial" charset="0"/>
                <a:ea typeface="+mn-ea"/>
                <a:cs typeface="+mn-cs"/>
                <a:hlinkClick r:id="rId3"/>
              </a:rPr>
              <a:t>centers</a:t>
            </a:r>
            <a:r>
              <a:rPr lang="nb-NO" sz="2000" dirty="0">
                <a:latin typeface="Arial" charset="0"/>
                <a:ea typeface="+mn-ea"/>
                <a:cs typeface="+mn-cs"/>
                <a:hlinkClick r:id="rId3"/>
              </a:rPr>
              <a:t>/</a:t>
            </a:r>
            <a:r>
              <a:rPr lang="nb-NO" sz="2000" dirty="0" err="1">
                <a:latin typeface="Arial" charset="0"/>
                <a:ea typeface="+mn-ea"/>
                <a:cs typeface="+mn-cs"/>
                <a:hlinkClick r:id="rId3"/>
              </a:rPr>
              <a:t>Rotary</a:t>
            </a:r>
            <a:r>
              <a:rPr lang="nb-NO" sz="2000" dirty="0">
                <a:latin typeface="Arial" charset="0"/>
                <a:ea typeface="+mn-ea"/>
                <a:cs typeface="+mn-cs"/>
                <a:hlinkClick r:id="rId3"/>
              </a:rPr>
              <a:t> </a:t>
            </a:r>
            <a:r>
              <a:rPr lang="nb-NO" sz="2000" dirty="0" err="1">
                <a:latin typeface="Arial" charset="0"/>
                <a:ea typeface="+mn-ea"/>
                <a:cs typeface="+mn-cs"/>
                <a:hlinkClick r:id="rId3"/>
              </a:rPr>
              <a:t>peace</a:t>
            </a:r>
            <a:r>
              <a:rPr lang="nb-NO" sz="2000" dirty="0">
                <a:latin typeface="Arial" charset="0"/>
                <a:ea typeface="+mn-ea"/>
                <a:cs typeface="+mn-cs"/>
                <a:hlinkClick r:id="rId3"/>
              </a:rPr>
              <a:t> </a:t>
            </a:r>
            <a:r>
              <a:rPr lang="nb-NO" sz="2000" dirty="0" err="1">
                <a:latin typeface="Arial" charset="0"/>
                <a:ea typeface="+mn-ea"/>
                <a:cs typeface="+mn-cs"/>
                <a:hlinkClick r:id="rId3"/>
              </a:rPr>
              <a:t>fellowships</a:t>
            </a:r>
            <a:endParaRPr lang="nb-NO" sz="20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90116" name="Picture 8" descr="Peace-purp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4"/>
          <p:cNvSpPr txBox="1">
            <a:spLocks noChangeArrowheads="1"/>
          </p:cNvSpPr>
          <p:nvPr/>
        </p:nvSpPr>
        <p:spPr bwMode="auto">
          <a:xfrm rot="21116729">
            <a:off x="3260410" y="5818485"/>
            <a:ext cx="60486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 err="1">
                <a:solidFill>
                  <a:srgbClr val="FF0000"/>
                </a:solidFill>
              </a:rPr>
              <a:t>Visste</a:t>
            </a:r>
            <a:r>
              <a:rPr lang="en-GB" sz="1800" dirty="0">
                <a:solidFill>
                  <a:srgbClr val="FF0000"/>
                </a:solidFill>
              </a:rPr>
              <a:t> du at </a:t>
            </a:r>
            <a:r>
              <a:rPr lang="en-GB" sz="1800" dirty="0" err="1">
                <a:solidFill>
                  <a:srgbClr val="FF0000"/>
                </a:solidFill>
              </a:rPr>
              <a:t>Norge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har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hatt</a:t>
            </a:r>
            <a:r>
              <a:rPr lang="en-GB" sz="1800" dirty="0">
                <a:solidFill>
                  <a:srgbClr val="FF0000"/>
                </a:solidFill>
              </a:rPr>
              <a:t> 3 Rotary Peace Fellows </a:t>
            </a:r>
            <a:r>
              <a:rPr lang="en-GB" sz="1800" dirty="0" err="1">
                <a:solidFill>
                  <a:srgbClr val="FF0000"/>
                </a:solidFill>
              </a:rPr>
              <a:t>og</a:t>
            </a:r>
            <a:r>
              <a:rPr lang="en-GB" sz="1800" dirty="0">
                <a:solidFill>
                  <a:srgbClr val="FF0000"/>
                </a:solidFill>
              </a:rPr>
              <a:t> at </a:t>
            </a:r>
            <a:r>
              <a:rPr lang="en-GB" sz="1800" dirty="0" err="1">
                <a:solidFill>
                  <a:srgbClr val="FF0000"/>
                </a:solidFill>
              </a:rPr>
              <a:t>Bergenhus</a:t>
            </a:r>
            <a:r>
              <a:rPr lang="en-GB" sz="1800" dirty="0">
                <a:solidFill>
                  <a:srgbClr val="FF0000"/>
                </a:solidFill>
              </a:rPr>
              <a:t> RK </a:t>
            </a:r>
            <a:r>
              <a:rPr lang="en-GB" sz="1800" dirty="0" err="1">
                <a:solidFill>
                  <a:srgbClr val="FF0000"/>
                </a:solidFill>
              </a:rPr>
              <a:t>var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utsenderklubb</a:t>
            </a:r>
            <a:r>
              <a:rPr lang="en-GB" sz="1800" dirty="0">
                <a:solidFill>
                  <a:srgbClr val="FF0000"/>
                </a:solidFill>
              </a:rPr>
              <a:t> for en </a:t>
            </a:r>
            <a:r>
              <a:rPr lang="en-GB" sz="1800" dirty="0" err="1">
                <a:solidFill>
                  <a:srgbClr val="FF0000"/>
                </a:solidFill>
              </a:rPr>
              <a:t>av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dem</a:t>
            </a:r>
            <a:r>
              <a:rPr lang="en-GB" sz="1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Bilde 2" descr="DSCF51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347454"/>
            <a:ext cx="2448179" cy="4132817"/>
          </a:xfrm>
          <a:prstGeom prst="rect">
            <a:avLst/>
          </a:prstGeom>
        </p:spPr>
      </p:pic>
      <p:pic>
        <p:nvPicPr>
          <p:cNvPr id="8" name="Bild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9797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6572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DSCF3718.JPG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14297" r="42614" b="14370"/>
          <a:stretch/>
        </p:blipFill>
        <p:spPr>
          <a:xfrm rot="5400000">
            <a:off x="6014076" y="3817343"/>
            <a:ext cx="1897075" cy="4147764"/>
          </a:xfrm>
          <a:prstGeom prst="rect">
            <a:avLst/>
          </a:prstGeom>
        </p:spPr>
      </p:pic>
      <p:pic>
        <p:nvPicPr>
          <p:cNvPr id="6" name="Bilde 5" descr="DSCF3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76" y="4923129"/>
            <a:ext cx="3180704" cy="18902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8963" y="228600"/>
            <a:ext cx="7727950" cy="9302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3200" dirty="0">
                <a:latin typeface="Arial" charset="0"/>
                <a:ea typeface="+mj-ea"/>
                <a:cs typeface="+mj-cs"/>
              </a:rPr>
              <a:t>         Sykdomsforebygging og behandling</a:t>
            </a:r>
          </a:p>
        </p:txBody>
      </p:sp>
      <p:pic>
        <p:nvPicPr>
          <p:cNvPr id="92162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338">
            <a:off x="180243" y="3650339"/>
            <a:ext cx="2502995" cy="1546554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132138" y="1412776"/>
            <a:ext cx="5904358" cy="43926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Forbedre kapasitet og kompetanse hos lokalt helsepersonell.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Bekjempe spredningen av HIV/AIDS, malaria og andre store sykdommer.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Forbedre helseinfrastruktur i lokalsamfunn.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Utdanne og mobilisere samfunn for å bidra til å forhindre spredning av alvorlige sykdommer.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Støtte studier knyttet til sykdomsforebygging og behandling.</a:t>
            </a:r>
          </a:p>
        </p:txBody>
      </p:sp>
      <p:pic>
        <p:nvPicPr>
          <p:cNvPr id="92165" name="Picture 4" descr="Disease-gre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04813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 descr="DSCF37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9" y="1242940"/>
            <a:ext cx="1970787" cy="24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5018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DSCF418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3"/>
          <a:stretch/>
        </p:blipFill>
        <p:spPr>
          <a:xfrm rot="488346">
            <a:off x="242892" y="4268081"/>
            <a:ext cx="3047540" cy="204536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333375"/>
            <a:ext cx="6480125" cy="8969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3200" dirty="0">
                <a:latin typeface="Arial" charset="0"/>
                <a:ea typeface="+mj-ea"/>
                <a:cs typeface="+mj-cs"/>
              </a:rPr>
              <a:t>  			Vann og sanitær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419872" y="1676400"/>
            <a:ext cx="5724127" cy="44227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Øke rettferdig tilgang til offentlig rent drikkevann og grunnleggende 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r>
              <a:rPr lang="nb-NO" sz="2000" dirty="0">
                <a:latin typeface="Arial" charset="0"/>
                <a:ea typeface="+mn-ea"/>
                <a:cs typeface="+mn-cs"/>
              </a:rPr>
              <a:t>sanitære forhold. 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Styrke lokalsamfunns evne til å utvikle og opprettholde bærekraftige vann- og sanitærsystemer.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Utdanne lokalsamfunn om rent vann, sanitærforhold og hygiene.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Støtte studier knyttet til vann og sanitære forhold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nb-NO" sz="2000" dirty="0">
              <a:latin typeface="Arial" charset="0"/>
              <a:ea typeface="+mn-ea"/>
              <a:cs typeface="+mn-cs"/>
              <a:hlinkClick r:id="rId3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  <a:hlinkClick r:id="rId3"/>
              </a:rPr>
              <a:t>Utdanningsstipend innenfor vann</a:t>
            </a:r>
            <a:r>
              <a:rPr lang="nb-NO" sz="2000" dirty="0">
                <a:latin typeface="Arial" charset="0"/>
                <a:ea typeface="+mn-ea"/>
                <a:cs typeface="+mn-cs"/>
              </a:rPr>
              <a:t> (mastergrad)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nb-NO" sz="20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93187" name="Picture 9" descr="Water-blu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813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Bild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9839">
            <a:off x="465496" y="1031613"/>
            <a:ext cx="2105738" cy="33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19001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09688" y="228600"/>
            <a:ext cx="6357937" cy="103981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3200" dirty="0">
                <a:latin typeface="Arial" charset="0"/>
                <a:ea typeface="+mj-ea"/>
                <a:cs typeface="+mj-cs"/>
              </a:rPr>
              <a:t>           Barne- og mødrehelse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2916238" y="1676400"/>
            <a:ext cx="6048375" cy="40576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600" dirty="0">
                <a:latin typeface="Arial" charset="0"/>
                <a:ea typeface="+mn-ea"/>
                <a:cs typeface="+mn-cs"/>
              </a:rPr>
              <a:t>Redusere dødeligheten for barn under fem år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nb-NO" sz="26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600" dirty="0">
                <a:latin typeface="Arial" charset="0"/>
                <a:ea typeface="+mn-ea"/>
                <a:cs typeface="+mn-cs"/>
              </a:rPr>
              <a:t>Redusere </a:t>
            </a:r>
            <a:r>
              <a:rPr lang="nb-NO" sz="2600" dirty="0" err="1">
                <a:latin typeface="Arial" charset="0"/>
                <a:ea typeface="+mn-ea"/>
                <a:cs typeface="+mn-cs"/>
              </a:rPr>
              <a:t>mødredødeligheten</a:t>
            </a:r>
            <a:endParaRPr lang="nb-NO" sz="26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nb-NO" sz="26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600" dirty="0">
                <a:latin typeface="Arial" charset="0"/>
                <a:ea typeface="+mn-ea"/>
                <a:cs typeface="+mn-cs"/>
              </a:rPr>
              <a:t>Bedre tilgang til nødvendige helsetjenester og trent helsepersonell for mødre og barn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nb-NO" sz="26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600" dirty="0">
                <a:latin typeface="Arial" charset="0"/>
                <a:ea typeface="+mn-ea"/>
                <a:cs typeface="+mn-cs"/>
              </a:rPr>
              <a:t>Støtte studier knyttet til barne- og mødrehelse</a:t>
            </a:r>
          </a:p>
        </p:txBody>
      </p:sp>
      <p:pic>
        <p:nvPicPr>
          <p:cNvPr id="94211" name="Picture 8" descr="C:\Users\Solvik\Pictures\Rotary\R-skolen\MP9004093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309">
            <a:off x="350838" y="2079625"/>
            <a:ext cx="2209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7" descr="Maternal-pin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40331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228600"/>
            <a:ext cx="7848600" cy="9683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3200" dirty="0">
                <a:latin typeface="Arial" charset="0"/>
                <a:ea typeface="+mj-ea"/>
                <a:cs typeface="+mj-cs"/>
              </a:rPr>
              <a:t>         Grunnutdanning og leseferdigheter</a:t>
            </a:r>
          </a:p>
        </p:txBody>
      </p:sp>
      <p:pic>
        <p:nvPicPr>
          <p:cNvPr id="95234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2593975" cy="2592387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276600" y="1676400"/>
            <a:ext cx="5565775" cy="44227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Sikre at barn har tilgang til grunnutdanning med tilfredsstillende kvalitet. 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Redusere forskjeller mellom kjønn for tilgang til utdanning.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Øke leseferdighet blant voksne.</a:t>
            </a:r>
            <a:br>
              <a:rPr lang="nb-NO" sz="2000" dirty="0">
                <a:latin typeface="Arial" charset="0"/>
                <a:ea typeface="+mn-ea"/>
                <a:cs typeface="+mn-cs"/>
              </a:rPr>
            </a:br>
            <a:endParaRPr lang="nb-NO" sz="20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nb-NO" sz="2000" dirty="0">
                <a:latin typeface="Arial" charset="0"/>
                <a:ea typeface="+mn-ea"/>
                <a:cs typeface="+mn-cs"/>
              </a:rPr>
              <a:t>Styrke kapasiteten i lokalsamfunn til å støtte grunnleggende utdanning og leseferdighet</a:t>
            </a:r>
          </a:p>
        </p:txBody>
      </p:sp>
      <p:pic>
        <p:nvPicPr>
          <p:cNvPr id="95236" name="Picture 6" descr="Literacy-oran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3525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3425" y="228600"/>
            <a:ext cx="7654925" cy="9683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3200" dirty="0">
                <a:latin typeface="Arial" charset="0"/>
                <a:ea typeface="+mj-ea"/>
                <a:cs typeface="+mj-cs"/>
              </a:rPr>
              <a:t>           Økonomi- og samfunnsutvikling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2627313" y="1676400"/>
            <a:ext cx="6408737" cy="44227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1800" dirty="0">
                <a:latin typeface="Arial" charset="0"/>
                <a:ea typeface="+mn-ea"/>
                <a:cs typeface="+mn-cs"/>
              </a:rPr>
              <a:t>Styrke utviklingen av lokale entreprenører og ledere, særlig kvinner i fattige lokalsamfunn. </a:t>
            </a:r>
            <a:br>
              <a:rPr lang="nb-NO" sz="1800" dirty="0">
                <a:latin typeface="Arial" charset="0"/>
                <a:ea typeface="+mn-ea"/>
                <a:cs typeface="+mn-cs"/>
              </a:rPr>
            </a:br>
            <a:endParaRPr lang="nb-NO" sz="18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1800" dirty="0">
                <a:latin typeface="Arial" charset="0"/>
                <a:ea typeface="+mn-ea"/>
                <a:cs typeface="+mn-cs"/>
              </a:rPr>
              <a:t>Utvikle muligheter for anstendig og produktivt arbeid, spesielt for ungdom.</a:t>
            </a:r>
            <a:br>
              <a:rPr lang="nb-NO" sz="1800" dirty="0">
                <a:latin typeface="Arial" charset="0"/>
                <a:ea typeface="+mn-ea"/>
                <a:cs typeface="+mn-cs"/>
              </a:rPr>
            </a:br>
            <a:endParaRPr lang="nb-NO" sz="18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1800" dirty="0">
                <a:latin typeface="Arial" charset="0"/>
                <a:ea typeface="+mn-ea"/>
                <a:cs typeface="+mn-cs"/>
              </a:rPr>
              <a:t>Bygge kapasiteten til lokale organisasjoner og nettverk i lokalsamfunnet som hjelp til økonomisk utvikling.</a:t>
            </a:r>
            <a:br>
              <a:rPr lang="nb-NO" sz="1800" dirty="0">
                <a:latin typeface="Arial" charset="0"/>
                <a:ea typeface="+mn-ea"/>
                <a:cs typeface="+mn-cs"/>
              </a:rPr>
            </a:br>
            <a:endParaRPr lang="nb-NO" sz="18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1800" dirty="0">
                <a:latin typeface="Arial" charset="0"/>
                <a:ea typeface="+mn-ea"/>
                <a:cs typeface="+mn-cs"/>
              </a:rPr>
              <a:t>Støtte studier knyttet til økonomi- og samfunnsutvikling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endParaRPr lang="nb-NO" sz="18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96259" name="Bild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25"/>
            <a:ext cx="23098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Bild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866900"/>
            <a:ext cx="23463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Economic-yello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33375"/>
            <a:ext cx="7540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5675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b="1" dirty="0">
                <a:latin typeface="Arial Narrow" charset="0"/>
                <a:cs typeface="Arial Narrow" charset="0"/>
              </a:rPr>
              <a:t>ROTARYS FORMÅL ER Å GAGNE ANDRE</a:t>
            </a:r>
            <a:endParaRPr lang="en-GB" dirty="0">
              <a:latin typeface="Arial Narrow" charset="0"/>
              <a:cs typeface="Arial Narrow" charset="0"/>
            </a:endParaRPr>
          </a:p>
        </p:txBody>
      </p:sp>
      <p:sp>
        <p:nvSpPr>
          <p:cNvPr id="149506" name="Rectangle 2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endParaRPr lang="nb-NO" sz="2800" dirty="0">
              <a:solidFill>
                <a:srgbClr val="0000CC"/>
              </a:solidFill>
              <a:ea typeface="+mn-ea"/>
              <a:cs typeface="+mn-cs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nb-NO" sz="2800" dirty="0">
                <a:solidFill>
                  <a:srgbClr val="0000CC"/>
                </a:solidFill>
                <a:ea typeface="+mn-ea"/>
                <a:cs typeface="+mn-cs"/>
              </a:rPr>
              <a:t>       </a:t>
            </a:r>
            <a:endParaRPr lang="nb-NO" b="1" u="sng" dirty="0">
              <a:solidFill>
                <a:srgbClr val="0000CC"/>
              </a:solidFill>
              <a:ea typeface="+mn-ea"/>
              <a:cs typeface="+mn-cs"/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nb-NO" sz="3600" dirty="0">
                <a:solidFill>
                  <a:srgbClr val="0000CC"/>
                </a:solidFill>
                <a:ea typeface="+mn-ea"/>
                <a:cs typeface="+mn-cs"/>
              </a:rPr>
              <a:t>                 </a:t>
            </a:r>
            <a:endParaRPr lang="nb-NO" sz="2000" dirty="0">
              <a:solidFill>
                <a:srgbClr val="0000CC"/>
              </a:solidFill>
              <a:ea typeface="+mn-ea"/>
              <a:cs typeface="+mn-cs"/>
            </a:endParaRPr>
          </a:p>
        </p:txBody>
      </p:sp>
      <p:pic>
        <p:nvPicPr>
          <p:cNvPr id="37891" name="Picture 6" descr="Logo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76" y="1052736"/>
            <a:ext cx="19431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21"/>
          <p:cNvSpPr txBox="1">
            <a:spLocks noChangeArrowheads="1"/>
          </p:cNvSpPr>
          <p:nvPr/>
        </p:nvSpPr>
        <p:spPr bwMode="auto">
          <a:xfrm>
            <a:off x="228600" y="2132856"/>
            <a:ext cx="6324600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sz="2000" dirty="0"/>
              <a:t>Å GAGNE ANDRE</a:t>
            </a:r>
          </a:p>
          <a:p>
            <a:pPr algn="ctr" eaLnBrk="1" hangingPunct="1">
              <a:spcBef>
                <a:spcPct val="50000"/>
              </a:spcBef>
            </a:pPr>
            <a:r>
              <a:rPr lang="nb-NO" sz="1800" dirty="0"/>
              <a:t>Dette målet søker vi å nå gjennom: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sz="1800" dirty="0"/>
              <a:t>Å utvikle vennskap som grunnlag for å gagne andre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sz="1800" dirty="0"/>
              <a:t>Å stille høye etiske krav i vårt yrkesliv, vise respekt for alt </a:t>
            </a:r>
            <a:br>
              <a:rPr lang="nb-NO" sz="1800" dirty="0"/>
            </a:br>
            <a:r>
              <a:rPr lang="nb-NO" sz="1800" dirty="0"/>
              <a:t>nyttig arbeid og bruke hver enkelt rotarianers yrke som </a:t>
            </a:r>
            <a:br>
              <a:rPr lang="nb-NO" sz="1800" dirty="0"/>
            </a:br>
            <a:r>
              <a:rPr lang="nb-NO" sz="1800" dirty="0"/>
              <a:t>mulighet til å gagne samfunnet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sz="1800" dirty="0"/>
              <a:t>Å gagne andre i privatliv, yrke og samfunn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sz="1800" dirty="0"/>
              <a:t>Å arbeide for internasjonal forståelse, samhold og fred </a:t>
            </a:r>
            <a:br>
              <a:rPr lang="nb-NO" sz="1800" dirty="0"/>
            </a:br>
            <a:r>
              <a:rPr lang="nb-NO" sz="1800" dirty="0"/>
              <a:t>gjennom verdensomspennende fellesskap av personer </a:t>
            </a:r>
            <a:br>
              <a:rPr lang="nb-NO" sz="1800" dirty="0"/>
            </a:br>
            <a:r>
              <a:rPr lang="nb-NO" sz="1800" dirty="0"/>
              <a:t>fra forskjellige yrker forent i idealet om å gagne andre</a:t>
            </a:r>
          </a:p>
        </p:txBody>
      </p:sp>
      <p:pic>
        <p:nvPicPr>
          <p:cNvPr id="2" name="Bilde 1" descr="IMG_00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1373852"/>
            <a:ext cx="1943100" cy="452596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ktangel 7"/>
          <p:cNvSpPr>
            <a:spLocks noChangeArrowheads="1"/>
          </p:cNvSpPr>
          <p:nvPr/>
        </p:nvSpPr>
        <p:spPr bwMode="auto">
          <a:xfrm>
            <a:off x="2700338" y="1844675"/>
            <a:ext cx="61928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nb-NO" dirty="0"/>
              <a:t>Alle </a:t>
            </a:r>
            <a:r>
              <a:rPr lang="nb-NO" dirty="0" err="1"/>
              <a:t>Rotary</a:t>
            </a:r>
            <a:r>
              <a:rPr lang="nb-NO" dirty="0"/>
              <a:t>-klubber skal ha en TRF-komite som har ansvar for å øke kunnskapen </a:t>
            </a:r>
            <a:br>
              <a:rPr lang="nb-NO" dirty="0"/>
            </a:br>
            <a:r>
              <a:rPr lang="nb-NO" dirty="0"/>
              <a:t>om TRF og sikre innsamling av midler fra klubben til TRF, ikke minst det årlige bidraget (</a:t>
            </a:r>
            <a:r>
              <a:rPr lang="nb-NO" dirty="0" err="1"/>
              <a:t>Annual</a:t>
            </a:r>
            <a:r>
              <a:rPr lang="nb-NO" dirty="0"/>
              <a:t> Giving). </a:t>
            </a:r>
            <a:br>
              <a:rPr lang="nb-NO" dirty="0"/>
            </a:br>
            <a:endParaRPr lang="nb-NO" dirty="0"/>
          </a:p>
          <a:p>
            <a:pPr>
              <a:buClr>
                <a:schemeClr val="tx1"/>
              </a:buClr>
            </a:pPr>
            <a:r>
              <a:rPr lang="nb-NO" dirty="0"/>
              <a:t>Kontinuitet i TRF-komiteen er av stor betydning for klubbens arbeid med prosjekter og forståelse av TRF sin funksjon og betydning i </a:t>
            </a:r>
            <a:r>
              <a:rPr lang="nb-NO" dirty="0" err="1"/>
              <a:t>Rotary</a:t>
            </a:r>
            <a:endParaRPr lang="nb-NO" dirty="0"/>
          </a:p>
          <a:p>
            <a:pPr marL="342900" indent="-342900">
              <a:buClr>
                <a:schemeClr val="tx1"/>
              </a:buClr>
            </a:pPr>
            <a:endParaRPr lang="nb-NO" dirty="0"/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7063"/>
            <a:ext cx="16748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133600"/>
            <a:ext cx="23828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charset="0"/>
              </a:rPr>
              <a:t>TRF-komité i </a:t>
            </a:r>
            <a:r>
              <a:rPr lang="nb-NO" dirty="0" err="1">
                <a:latin typeface="Arial" charset="0"/>
              </a:rPr>
              <a:t>Rotary</a:t>
            </a:r>
            <a:r>
              <a:rPr lang="nb-NO" dirty="0">
                <a:latin typeface="Arial" charset="0"/>
              </a:rPr>
              <a:t>-klubbene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0195283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TILBUD TIL UNGDOM, UNGE VOKSNE, STUDENTER OG YRKESAKTIVE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r>
              <a:rPr lang="nb-NO" sz="2400" dirty="0">
                <a:latin typeface="Arial"/>
                <a:cs typeface="Arial"/>
                <a:hlinkClick r:id="rId2"/>
              </a:rPr>
              <a:t>Ungdomsutveksling</a:t>
            </a:r>
            <a:r>
              <a:rPr lang="nb-NO" sz="2400" dirty="0">
                <a:latin typeface="Arial"/>
                <a:cs typeface="Arial"/>
              </a:rPr>
              <a:t> </a:t>
            </a:r>
            <a:r>
              <a:rPr lang="nb-NO" sz="10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http://www.rotary.no/no/ungdomsutveksling#.WhFjJbaZMWo</a:t>
            </a:r>
            <a:endParaRPr lang="nb-NO" sz="1000" dirty="0">
              <a:latin typeface="Arial"/>
              <a:cs typeface="Arial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r>
              <a:rPr lang="nb-NO" sz="2400" dirty="0">
                <a:latin typeface="Arial"/>
                <a:cs typeface="Arial"/>
                <a:hlinkClick r:id="rId3"/>
              </a:rPr>
              <a:t>RYLA</a:t>
            </a:r>
            <a:r>
              <a:rPr lang="nb-NO" sz="2400" dirty="0">
                <a:latin typeface="Arial"/>
                <a:cs typeface="Arial"/>
              </a:rPr>
              <a:t> </a:t>
            </a:r>
            <a:r>
              <a:rPr lang="nb-NO" sz="1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http://www.rotary.no/no/ryla#.WhFnP7aZMWo</a:t>
            </a:r>
            <a:endParaRPr lang="nb-NO" sz="1000" dirty="0">
              <a:latin typeface="Arial"/>
              <a:cs typeface="Arial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r>
              <a:rPr lang="nb-NO" sz="2400" dirty="0">
                <a:latin typeface="Arial"/>
                <a:cs typeface="Arial"/>
                <a:hlinkClick r:id="rId4"/>
              </a:rPr>
              <a:t>Sommerleir for ungdom/unge voksne</a:t>
            </a:r>
            <a:r>
              <a:rPr lang="nb-NO" sz="2400" dirty="0">
                <a:latin typeface="Arial"/>
                <a:cs typeface="Arial"/>
              </a:rPr>
              <a:t> </a:t>
            </a:r>
            <a:br>
              <a:rPr lang="nb-NO" sz="2400" dirty="0">
                <a:latin typeface="Arial"/>
                <a:cs typeface="Arial"/>
              </a:rPr>
            </a:br>
            <a:r>
              <a:rPr lang="nb-NO" sz="1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http://www.rotary.no/no/camps-roundtrips#.WhFq07aZMWo</a:t>
            </a:r>
            <a:endParaRPr lang="nb-NO" sz="1000" dirty="0">
              <a:latin typeface="Arial"/>
              <a:cs typeface="Arial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r>
              <a:rPr lang="nb-NO" sz="2400" dirty="0">
                <a:latin typeface="Arial"/>
                <a:cs typeface="Arial"/>
              </a:rPr>
              <a:t>GSE-team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r>
              <a:rPr lang="nb-NO" sz="2400" dirty="0">
                <a:latin typeface="Arial"/>
                <a:cs typeface="Arial"/>
                <a:hlinkClick r:id="rId5"/>
              </a:rPr>
              <a:t>Fredsstipend</a:t>
            </a:r>
            <a:r>
              <a:rPr lang="nb-NO" sz="2400" dirty="0">
                <a:latin typeface="Arial"/>
                <a:cs typeface="Arial"/>
              </a:rPr>
              <a:t> </a:t>
            </a:r>
            <a:r>
              <a:rPr lang="nb-NO" sz="10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https://www.rotary.org/en/our-programs/peace-fellowships</a:t>
            </a:r>
            <a:endParaRPr lang="nb-NO" sz="1000" dirty="0">
              <a:latin typeface="Arial"/>
              <a:cs typeface="Arial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r>
              <a:rPr lang="nb-NO" sz="2400" dirty="0">
                <a:latin typeface="Arial"/>
                <a:cs typeface="Arial"/>
              </a:rPr>
              <a:t>Georgiastipend (</a:t>
            </a:r>
            <a:r>
              <a:rPr lang="nb-NO" sz="2400" dirty="0">
                <a:latin typeface="Arial"/>
                <a:cs typeface="Arial"/>
                <a:hlinkClick r:id="rId6"/>
              </a:rPr>
              <a:t>eng</a:t>
            </a:r>
            <a:r>
              <a:rPr lang="nb-NO" sz="2400" dirty="0">
                <a:latin typeface="Arial"/>
                <a:cs typeface="Arial"/>
              </a:rPr>
              <a:t>) (</a:t>
            </a:r>
            <a:r>
              <a:rPr lang="nb-NO" sz="2400" dirty="0">
                <a:latin typeface="Arial"/>
                <a:cs typeface="Arial"/>
                <a:hlinkClick r:id="rId7"/>
              </a:rPr>
              <a:t>nor</a:t>
            </a:r>
            <a:r>
              <a:rPr lang="nb-NO" sz="2400" dirty="0">
                <a:latin typeface="Arial"/>
                <a:cs typeface="Arial"/>
              </a:rPr>
              <a:t>) </a:t>
            </a:r>
            <a:r>
              <a:rPr lang="nb-NO" sz="1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6"/>
              </a:rPr>
              <a:t>https://grsp.org</a:t>
            </a:r>
            <a:r>
              <a:rPr lang="nb-NO" sz="1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br>
              <a:rPr lang="nb-NO" sz="1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</a:br>
            <a:r>
              <a:rPr lang="nb-NO" sz="10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http://www.rotary.no/no/georgiastipendet#.WhFgUbaZMWo</a:t>
            </a:r>
            <a:endParaRPr lang="nb-NO" sz="1000" dirty="0">
              <a:latin typeface="Arial"/>
              <a:cs typeface="Arial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r>
              <a:rPr lang="nb-NO" sz="2400" dirty="0">
                <a:latin typeface="Arial"/>
                <a:cs typeface="Arial"/>
              </a:rPr>
              <a:t>Internasjonale prosjekter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r>
              <a:rPr lang="nb-NO" sz="2400" dirty="0">
                <a:latin typeface="Arial"/>
                <a:cs typeface="Arial"/>
                <a:hlinkClick r:id="rId8"/>
              </a:rPr>
              <a:t>Rotary fellowships </a:t>
            </a:r>
            <a:r>
              <a:rPr lang="nb-NO" sz="1400" dirty="0">
                <a:latin typeface="Arial"/>
                <a:cs typeface="Arial"/>
              </a:rPr>
              <a:t>(interessegrupper som forener rotarianere på tvers av landegrenser)</a:t>
            </a:r>
            <a:br>
              <a:rPr lang="nb-NO" sz="2400" dirty="0">
                <a:latin typeface="Arial"/>
                <a:cs typeface="Arial"/>
              </a:rPr>
            </a:br>
            <a:r>
              <a:rPr lang="nb-NO" sz="1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http://www.rotary.no/no/rotary-fellowship#.WhFz8baZMWo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7942" name="Picture 13" descr="j023407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2271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3" name="Picture 15" descr="Logo-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4" name="Bild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795713"/>
            <a:ext cx="3524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5" name="Picture 12" descr="C:\Users\Solvik\AppData\Local\Microsoft\Windows\Temporary Internet Files\Content.IE5\6EI47WXF\MC900234069[1].w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843088"/>
            <a:ext cx="14970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65229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/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CC"/>
              </a:buClr>
              <a:buSzPct val="125000"/>
              <a:buFont typeface="Wingdings" panose="05000000000000000000" pitchFamily="2" charset="2"/>
              <a:buNone/>
              <a:defRPr/>
            </a:pPr>
            <a:r>
              <a:rPr lang="nb-NO" sz="2400" dirty="0">
                <a:ea typeface="+mn-ea"/>
                <a:cs typeface="+mn-cs"/>
              </a:rPr>
              <a:t>   En elev </a:t>
            </a:r>
            <a:r>
              <a:rPr lang="nb-NO" sz="2400" b="1" dirty="0">
                <a:ea typeface="+mn-ea"/>
                <a:cs typeface="+mn-cs"/>
              </a:rPr>
              <a:t>fra</a:t>
            </a:r>
            <a:r>
              <a:rPr lang="nb-NO" sz="2400" dirty="0">
                <a:ea typeface="+mn-ea"/>
                <a:cs typeface="+mn-cs"/>
              </a:rPr>
              <a:t> ............. RK   	En elev </a:t>
            </a:r>
            <a:r>
              <a:rPr lang="nb-NO" sz="2400" b="1" dirty="0">
                <a:ea typeface="+mn-ea"/>
                <a:cs typeface="+mn-cs"/>
              </a:rPr>
              <a:t>til</a:t>
            </a:r>
            <a:r>
              <a:rPr lang="nb-NO" sz="2400" dirty="0">
                <a:ea typeface="+mn-ea"/>
                <a:cs typeface="+mn-cs"/>
              </a:rPr>
              <a:t> ............. RK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4140200" y="1700213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GB" sz="1800"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8967" name="Picture 18" descr="Logo-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0818" y="4846638"/>
            <a:ext cx="2006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8969" name="TekstSylinder 2"/>
          <p:cNvSpPr txBox="1">
            <a:spLocks noChangeArrowheads="1"/>
          </p:cNvSpPr>
          <p:nvPr/>
        </p:nvSpPr>
        <p:spPr bwMode="auto">
          <a:xfrm>
            <a:off x="179512" y="1724286"/>
            <a:ext cx="8819216" cy="383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nb-NO" sz="1800" dirty="0"/>
              <a:t>Programmet er åpent for alle, uavhengig av tilknytning til </a:t>
            </a:r>
            <a:r>
              <a:rPr lang="nb-NO" sz="1800" dirty="0" err="1"/>
              <a:t>Rotary</a:t>
            </a:r>
            <a:r>
              <a:rPr lang="nb-NO" sz="1800" dirty="0"/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800" dirty="0" err="1"/>
              <a:t>Verdens</a:t>
            </a:r>
            <a:r>
              <a:rPr lang="en-US" sz="1800" dirty="0"/>
              <a:t> </a:t>
            </a:r>
            <a:r>
              <a:rPr lang="en-US" sz="1800" dirty="0" err="1"/>
              <a:t>største</a:t>
            </a:r>
            <a:r>
              <a:rPr lang="en-US" sz="1800" dirty="0"/>
              <a:t> nonprofit </a:t>
            </a:r>
            <a:r>
              <a:rPr lang="en-US" sz="1800" dirty="0" err="1"/>
              <a:t>utvekslingsprogram</a:t>
            </a:r>
            <a:endParaRPr lang="en-US" sz="18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800" dirty="0" err="1"/>
              <a:t>Elevene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Norge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Norges-tur</a:t>
            </a:r>
            <a:endParaRPr lang="en-US" sz="18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800" dirty="0" err="1"/>
              <a:t>Utvekslingen</a:t>
            </a:r>
            <a:r>
              <a:rPr lang="en-US" sz="1800" dirty="0"/>
              <a:t> </a:t>
            </a:r>
            <a:r>
              <a:rPr lang="en-US" sz="1800" dirty="0" err="1"/>
              <a:t>følger</a:t>
            </a:r>
            <a:r>
              <a:rPr lang="en-US" sz="1800" dirty="0"/>
              <a:t> </a:t>
            </a:r>
            <a:r>
              <a:rPr lang="en-US" sz="1800" dirty="0" err="1"/>
              <a:t>enten</a:t>
            </a:r>
            <a:r>
              <a:rPr lang="en-US" sz="1800" dirty="0"/>
              <a:t> </a:t>
            </a:r>
            <a:r>
              <a:rPr lang="nb-NO" sz="1800" dirty="0"/>
              <a:t>skoleåret (Europa og USA) eller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nb-NO" sz="1800" dirty="0"/>
              <a:t>		kalenderåret</a:t>
            </a:r>
            <a:r>
              <a:rPr lang="en-US" sz="1800" dirty="0"/>
              <a:t> </a:t>
            </a:r>
            <a:r>
              <a:rPr lang="nb-NO" sz="1800" dirty="0"/>
              <a:t>(enkelte land på den sydlige halvkule f.eks. Australia)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nb-NO" sz="1800" dirty="0">
                <a:cs typeface="Georgia" charset="0"/>
              </a:rPr>
              <a:t>Mellom 16 og 18 år ved utreise. Sosial og utadvendt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nb-NO" sz="1800" dirty="0">
                <a:cs typeface="Georgia" charset="0"/>
              </a:rPr>
              <a:t>Avsluttet 1. eller 2. klasse i videregående skole</a:t>
            </a:r>
            <a:br>
              <a:rPr lang="nb-NO" sz="1800" dirty="0">
                <a:cs typeface="Georgia" charset="0"/>
              </a:rPr>
            </a:br>
            <a:r>
              <a:rPr lang="nb-NO" sz="1800" dirty="0"/>
              <a:t>Deltaker betaler selv reise tur/retur, forsikring og noen felleskostnader.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sz="1800" dirty="0"/>
              <a:t>Vertsfamiliene dekker opphold.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sz="1800" dirty="0" err="1"/>
              <a:t>Rotary</a:t>
            </a:r>
            <a:r>
              <a:rPr lang="nb-NO" sz="1800" dirty="0"/>
              <a:t> dekker språkkurs, skolegang, utgifter til fellessamlinger og lommepenger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sz="1800" dirty="0"/>
              <a:t>Studentene bor 3-4 måneder hos 3 vertsfamilier i løpet av året.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sz="1800" dirty="0"/>
              <a:t>Hver student skal ha en lokal rådgiver blant </a:t>
            </a:r>
            <a:r>
              <a:rPr lang="nb-NO" sz="1800" dirty="0" err="1"/>
              <a:t>Rotarys</a:t>
            </a:r>
            <a:r>
              <a:rPr lang="nb-NO" sz="1800" dirty="0"/>
              <a:t> medlemmer i vertsklubben.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sz="1800" dirty="0"/>
              <a:t>Studenten går på skole og innretter seg som familiemedlem i vertsfamilien.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nb-NO" sz="1800" dirty="0">
              <a:cs typeface="Georgia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nb-NO" sz="1800" dirty="0">
                <a:cs typeface="Georgia" charset="0"/>
              </a:rPr>
              <a:t>Les mer </a:t>
            </a:r>
            <a:r>
              <a:rPr lang="nb-NO" sz="1800" dirty="0">
                <a:cs typeface="Georgia" charset="0"/>
                <a:hlinkClick r:id="rId4"/>
              </a:rPr>
              <a:t>her</a:t>
            </a:r>
            <a:endParaRPr lang="nb-NO" sz="1800" dirty="0">
              <a:cs typeface="Georgia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UNGDOMSUTVEKLSING</a:t>
            </a:r>
            <a:r>
              <a:rPr lang="mr-IN" dirty="0"/>
              <a:t>–</a:t>
            </a:r>
            <a:r>
              <a:rPr lang="en-GB" dirty="0"/>
              <a:t> Rotary Youth Exchange</a:t>
            </a:r>
          </a:p>
        </p:txBody>
      </p:sp>
    </p:spTree>
    <p:extLst>
      <p:ext uri="{BB962C8B-B14F-4D97-AF65-F5344CB8AC3E}">
        <p14:creationId xmlns:p14="http://schemas.microsoft.com/office/powerpoint/2010/main" val="176701462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528" y="1484784"/>
            <a:ext cx="85693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defTabSz="762000">
              <a:spcBef>
                <a:spcPct val="20000"/>
              </a:spcBef>
              <a:buSzPct val="80000"/>
              <a:defRPr/>
            </a:pPr>
            <a:r>
              <a:rPr lang="nb-NO" sz="2000" dirty="0">
                <a:latin typeface="Arial" panose="020B0604020202020204" pitchFamily="34" charset="0"/>
                <a:ea typeface="+mn-ea"/>
                <a:cs typeface="Arial" charset="0"/>
              </a:rPr>
              <a:t>Program som understreker lederskapets betydning, og motiverer til lederansvar</a:t>
            </a:r>
            <a:br>
              <a:rPr lang="nb-NO" sz="2000" dirty="0">
                <a:latin typeface="Arial" panose="020B0604020202020204" pitchFamily="34" charset="0"/>
                <a:ea typeface="+mn-ea"/>
                <a:cs typeface="Arial" charset="0"/>
              </a:rPr>
            </a:br>
            <a:endParaRPr lang="nb-NO" sz="2000" dirty="0">
              <a:latin typeface="Arial" panose="020B0604020202020204" pitchFamily="34" charset="0"/>
              <a:ea typeface="+mn-ea"/>
              <a:cs typeface="Arial" charset="0"/>
            </a:endParaRPr>
          </a:p>
          <a:p>
            <a:pPr defTabSz="762000">
              <a:spcBef>
                <a:spcPct val="20000"/>
              </a:spcBef>
              <a:buSzPct val="80000"/>
              <a:defRPr/>
            </a:pPr>
            <a:r>
              <a:rPr lang="nb-NO" sz="2000" dirty="0">
                <a:latin typeface="Arial" panose="020B0604020202020204" pitchFamily="34" charset="0"/>
                <a:ea typeface="+mn-ea"/>
                <a:cs typeface="Arial" charset="0"/>
              </a:rPr>
              <a:t>Målgruppe: Ungdom 19-27 år ”som har vist initiativ, evne og vilje å lede andre gjennom virksomhet innen næringslivet, offentlig virksomhet, frivillige organisasjoner eller skole-/ studentorganisasjoner</a:t>
            </a:r>
            <a:br>
              <a:rPr lang="nb-NO" sz="2000" dirty="0">
                <a:latin typeface="Arial" panose="020B0604020202020204" pitchFamily="34" charset="0"/>
                <a:ea typeface="+mn-ea"/>
                <a:cs typeface="Arial" charset="0"/>
              </a:rPr>
            </a:br>
            <a:endParaRPr lang="nb-NO" sz="2000" dirty="0">
              <a:latin typeface="Arial" panose="020B0604020202020204" pitchFamily="34" charset="0"/>
              <a:ea typeface="+mn-ea"/>
              <a:cs typeface="Arial" charset="0"/>
            </a:endParaRPr>
          </a:p>
          <a:p>
            <a:pPr defTabSz="762000">
              <a:spcBef>
                <a:spcPct val="20000"/>
              </a:spcBef>
              <a:buSzPct val="80000"/>
              <a:defRPr/>
            </a:pPr>
            <a:r>
              <a:rPr lang="nb-NO" sz="2000" dirty="0">
                <a:latin typeface="Arial" panose="020B0604020202020204" pitchFamily="34" charset="0"/>
                <a:ea typeface="+mn-ea"/>
                <a:cs typeface="Arial" charset="0"/>
              </a:rPr>
              <a:t>Form: Forelesning, gruppearbeid, plenumsdiskusjoner og sosialt samvær.</a:t>
            </a:r>
          </a:p>
        </p:txBody>
      </p:sp>
      <p:sp>
        <p:nvSpPr>
          <p:cNvPr id="18444" name="Text Box 5"/>
          <p:cNvSpPr txBox="1">
            <a:spLocks noChangeArrowheads="1"/>
          </p:cNvSpPr>
          <p:nvPr/>
        </p:nvSpPr>
        <p:spPr bwMode="auto">
          <a:xfrm>
            <a:off x="6228184" y="4254982"/>
            <a:ext cx="2660197" cy="1550282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7620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7620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7620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762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762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762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762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nb-NO" sz="1400" b="1" dirty="0">
                <a:solidFill>
                  <a:schemeClr val="bg2"/>
                </a:solidFill>
                <a:latin typeface="Book Antiqua" charset="0"/>
                <a:cs typeface="+mn-cs"/>
              </a:rPr>
              <a:t>Verdens fremtid er avhengig av utviklingen av dagens ungdom.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nb-NO" sz="1400" b="1" dirty="0">
                <a:solidFill>
                  <a:schemeClr val="bg2"/>
                </a:solidFill>
                <a:latin typeface="Book Antiqua" charset="0"/>
                <a:cs typeface="+mn-cs"/>
              </a:rPr>
              <a:t>Det er hos dagens ungdom vi finner morgendagens ledere Her har </a:t>
            </a:r>
            <a:r>
              <a:rPr lang="nb-NO" sz="1400" b="1" dirty="0" err="1">
                <a:solidFill>
                  <a:schemeClr val="bg2"/>
                </a:solidFill>
                <a:latin typeface="Book Antiqua" charset="0"/>
                <a:cs typeface="+mn-cs"/>
              </a:rPr>
              <a:t>Rotary</a:t>
            </a:r>
            <a:r>
              <a:rPr lang="nb-NO" sz="1400" b="1" dirty="0">
                <a:solidFill>
                  <a:schemeClr val="bg2"/>
                </a:solidFill>
                <a:latin typeface="Book Antiqua" charset="0"/>
                <a:cs typeface="+mn-cs"/>
              </a:rPr>
              <a:t> et ansvar!</a:t>
            </a:r>
          </a:p>
        </p:txBody>
      </p:sp>
      <p:pic>
        <p:nvPicPr>
          <p:cNvPr id="173060" name="Picture 10" descr="Logo-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837238"/>
            <a:ext cx="12969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RYLA </a:t>
            </a:r>
            <a:r>
              <a:rPr lang="mr-IN" dirty="0"/>
              <a:t>–</a:t>
            </a:r>
            <a:r>
              <a:rPr lang="en-GB" dirty="0"/>
              <a:t> Rotary Youth Leadership Award. </a:t>
            </a:r>
            <a:r>
              <a:rPr lang="en-GB" dirty="0" err="1"/>
              <a:t>Lederopplæring</a:t>
            </a:r>
            <a:r>
              <a:rPr lang="en-GB" dirty="0"/>
              <a:t> for </a:t>
            </a:r>
            <a:r>
              <a:rPr lang="en-GB" dirty="0" err="1"/>
              <a:t>ungdom</a:t>
            </a: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1944216" cy="255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7" descr="ryl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483768" cy="105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40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9" name="Picture 5" descr="315573_205622746178193_131574426916359_530071_1395047430_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708397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Picture 4" descr="296389_205621692844965_131574426916359_530050_1422076464_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73" y="1069926"/>
            <a:ext cx="4513539" cy="30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ryl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20383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316104_205621232845011_131574426916359_530044_1671787061_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4025"/>
            <a:ext cx="4535328" cy="302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39107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ROTARACT</a:t>
            </a:r>
          </a:p>
        </p:txBody>
      </p:sp>
      <p:sp>
        <p:nvSpPr>
          <p:cNvPr id="22531" name="Plassholder for innhold 2"/>
          <p:cNvSpPr>
            <a:spLocks noGrp="1" noChangeArrowheads="1"/>
          </p:cNvSpPr>
          <p:nvPr>
            <p:ph idx="1"/>
          </p:nvPr>
        </p:nvSpPr>
        <p:spPr>
          <a:xfrm>
            <a:off x="323528" y="1219200"/>
            <a:ext cx="8424936" cy="45259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nb-NO" sz="1800" dirty="0" err="1">
                <a:solidFill>
                  <a:srgbClr val="958D85"/>
                </a:solidFill>
                <a:latin typeface="Arial"/>
                <a:ea typeface="+mn-ea"/>
                <a:cs typeface="Arial"/>
              </a:rPr>
              <a:t>Rotaract</a:t>
            </a:r>
            <a: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  <a:t> startet som et program i regi av </a:t>
            </a:r>
            <a:r>
              <a:rPr lang="nb-NO" sz="1800" dirty="0" err="1">
                <a:solidFill>
                  <a:srgbClr val="958D85"/>
                </a:solidFill>
                <a:latin typeface="Arial"/>
                <a:ea typeface="+mn-ea"/>
                <a:cs typeface="Arial"/>
              </a:rPr>
              <a:t>Rotary</a:t>
            </a:r>
            <a: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  <a:t> International i 1968 og har nå vokst frem til å bli en stor serviceorganisasjon med klubber i alle verdenshjørner. </a:t>
            </a:r>
            <a:b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</a:br>
            <a:b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</a:br>
            <a: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  <a:t>Organisasjonen retter seg mot engasjerte kvinner og menn i alderen 18-30 år, og fokuserer på utvikling av unge voksne som ledere i sine lokalsamfunn og arbeidsplasser.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  <a:t>Det er mer enn 7300 </a:t>
            </a:r>
            <a:r>
              <a:rPr lang="nb-NO" sz="1800" dirty="0" err="1">
                <a:solidFill>
                  <a:srgbClr val="958D85"/>
                </a:solidFill>
                <a:latin typeface="Arial"/>
                <a:ea typeface="+mn-ea"/>
                <a:cs typeface="Arial"/>
              </a:rPr>
              <a:t>Rotaract</a:t>
            </a:r>
            <a: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  <a:t> klubber med </a:t>
            </a:r>
            <a:r>
              <a:rPr lang="nb-NO" sz="1800" dirty="0" err="1">
                <a:solidFill>
                  <a:srgbClr val="958D85"/>
                </a:solidFill>
                <a:latin typeface="Arial"/>
                <a:ea typeface="+mn-ea"/>
                <a:cs typeface="Arial"/>
              </a:rPr>
              <a:t>ca</a:t>
            </a:r>
            <a: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  <a:t> 170 000 </a:t>
            </a:r>
            <a:r>
              <a:rPr lang="nb-NO" sz="1800" dirty="0" err="1">
                <a:solidFill>
                  <a:srgbClr val="958D85"/>
                </a:solidFill>
                <a:latin typeface="Arial"/>
                <a:ea typeface="+mn-ea"/>
                <a:cs typeface="Arial"/>
              </a:rPr>
              <a:t>Rotaractere</a:t>
            </a:r>
            <a: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  <a:t> i over 150 land.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  <a:t>Hver enkelt </a:t>
            </a:r>
            <a:r>
              <a:rPr lang="nb-NO" sz="1800" dirty="0" err="1">
                <a:solidFill>
                  <a:srgbClr val="958D85"/>
                </a:solidFill>
                <a:latin typeface="Arial"/>
                <a:ea typeface="+mn-ea"/>
                <a:cs typeface="Arial"/>
              </a:rPr>
              <a:t>Rotaract</a:t>
            </a:r>
            <a: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  <a:t> klubb er ansvarlig for å organisere sine egne sosiale og samfunnsrettede programmer. </a:t>
            </a:r>
            <a:r>
              <a:rPr lang="nb-NO" sz="1800" dirty="0" err="1">
                <a:solidFill>
                  <a:srgbClr val="958D85"/>
                </a:solidFill>
                <a:latin typeface="Arial"/>
                <a:ea typeface="+mn-ea"/>
                <a:cs typeface="Arial"/>
              </a:rPr>
              <a:t>Rotaract</a:t>
            </a:r>
            <a: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  <a:t> klubber har som </a:t>
            </a:r>
            <a:b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</a:br>
            <a:r>
              <a:rPr lang="nb-NO" sz="1800" dirty="0">
                <a:solidFill>
                  <a:srgbClr val="958D85"/>
                </a:solidFill>
                <a:latin typeface="Arial"/>
                <a:ea typeface="+mn-ea"/>
                <a:cs typeface="Arial"/>
              </a:rPr>
              <a:t>mål å sette medlemmet i stand til å se lokalsamfunnets behov, styrke medlemmets faglige ferdigheter og fremme internasjonal forståelse gjennom vennskap og tjenester.</a:t>
            </a:r>
          </a:p>
        </p:txBody>
      </p:sp>
      <p:pic>
        <p:nvPicPr>
          <p:cNvPr id="175110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74494"/>
            <a:ext cx="1583506" cy="15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59695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3528" y="1484784"/>
            <a:ext cx="849694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b-NO" sz="2000" dirty="0">
                <a:cs typeface="+mn-cs"/>
              </a:rPr>
              <a:t>Ca. 85 stipend til ungdom fra hele verden</a:t>
            </a:r>
          </a:p>
          <a:p>
            <a:pPr>
              <a:spcBef>
                <a:spcPct val="50000"/>
              </a:spcBef>
              <a:defRPr/>
            </a:pPr>
            <a:r>
              <a:rPr lang="nb-NO" sz="2000" dirty="0">
                <a:cs typeface="+mn-cs"/>
              </a:rPr>
              <a:t>Normalt får Norge 4 – 10 plasser</a:t>
            </a:r>
          </a:p>
          <a:p>
            <a:pPr>
              <a:spcBef>
                <a:spcPct val="50000"/>
              </a:spcBef>
              <a:defRPr/>
            </a:pPr>
            <a:r>
              <a:rPr lang="nb-NO" sz="2000" dirty="0">
                <a:cs typeface="+mn-cs"/>
              </a:rPr>
              <a:t>Ett års studie i Georgia, USA</a:t>
            </a:r>
          </a:p>
          <a:p>
            <a:pPr>
              <a:spcBef>
                <a:spcPct val="50000"/>
              </a:spcBef>
              <a:defRPr/>
            </a:pPr>
            <a:r>
              <a:rPr lang="nb-NO" sz="2000" dirty="0">
                <a:cs typeface="+mn-cs"/>
              </a:rPr>
              <a:t>Hvert stipend dekker studieutgifter, studentbolig, mat og litt lommepenger</a:t>
            </a:r>
          </a:p>
          <a:p>
            <a:pPr>
              <a:spcBef>
                <a:spcPct val="50000"/>
              </a:spcBef>
              <a:defRPr/>
            </a:pPr>
            <a:r>
              <a:rPr lang="nb-NO" sz="2000" dirty="0">
                <a:cs typeface="+mn-cs"/>
              </a:rPr>
              <a:t>Kandidaten dekker selv reise t/r</a:t>
            </a:r>
          </a:p>
          <a:p>
            <a:pPr>
              <a:spcBef>
                <a:spcPct val="50000"/>
              </a:spcBef>
              <a:defRPr/>
            </a:pPr>
            <a:r>
              <a:rPr lang="nb-NO" sz="2000" dirty="0">
                <a:cs typeface="+mn-cs"/>
              </a:rPr>
              <a:t>Aldergrensen er 18 – 24 år</a:t>
            </a:r>
          </a:p>
          <a:p>
            <a:pPr>
              <a:spcBef>
                <a:spcPct val="50000"/>
              </a:spcBef>
              <a:defRPr/>
            </a:pPr>
            <a:r>
              <a:rPr lang="nb-NO" sz="2000" dirty="0">
                <a:cs typeface="+mn-cs"/>
              </a:rPr>
              <a:t>Les om Georgiastipendet </a:t>
            </a:r>
            <a:r>
              <a:rPr lang="nb-NO" sz="2000" dirty="0">
                <a:cs typeface="+mn-cs"/>
                <a:hlinkClick r:id="rId2"/>
              </a:rPr>
              <a:t>her</a:t>
            </a:r>
            <a:r>
              <a:rPr lang="nb-NO" sz="2000" dirty="0">
                <a:cs typeface="+mn-cs"/>
              </a:rPr>
              <a:t> (stipendets hjemmeside) og </a:t>
            </a:r>
            <a:r>
              <a:rPr lang="nb-NO" sz="2000" dirty="0">
                <a:cs typeface="+mn-cs"/>
                <a:hlinkClick r:id="rId3"/>
              </a:rPr>
              <a:t>her</a:t>
            </a:r>
            <a:r>
              <a:rPr lang="nb-NO" sz="2000" dirty="0">
                <a:cs typeface="+mn-cs"/>
              </a:rPr>
              <a:t> (informasjon på </a:t>
            </a:r>
            <a:r>
              <a:rPr lang="nb-NO" sz="2000" dirty="0" err="1">
                <a:cs typeface="+mn-cs"/>
              </a:rPr>
              <a:t>Rotary</a:t>
            </a:r>
            <a:r>
              <a:rPr lang="nb-NO" sz="2000" dirty="0">
                <a:cs typeface="+mn-cs"/>
              </a:rPr>
              <a:t> Norge sin side).</a:t>
            </a:r>
            <a:endParaRPr lang="en-US" sz="2000" dirty="0">
              <a:cs typeface="+mn-cs"/>
            </a:endParaRPr>
          </a:p>
        </p:txBody>
      </p:sp>
      <p:pic>
        <p:nvPicPr>
          <p:cNvPr id="179207" name="Picture 16" descr="Logo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GEORGIASTIPENDET- </a:t>
            </a:r>
            <a:r>
              <a:rPr lang="nb-NO" b="1" dirty="0"/>
              <a:t>Georgia </a:t>
            </a:r>
            <a:r>
              <a:rPr lang="nb-NO" b="1" dirty="0" err="1"/>
              <a:t>Rotary</a:t>
            </a:r>
            <a:r>
              <a:rPr lang="nb-NO" b="1" dirty="0"/>
              <a:t> Student Program (GRSP)</a:t>
            </a:r>
            <a:endParaRPr lang="en-GB" dirty="0"/>
          </a:p>
        </p:txBody>
      </p:sp>
      <p:pic>
        <p:nvPicPr>
          <p:cNvPr id="3" name="Bilde 2" descr="Screen Shot 2017-11-19 at 12.11.2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29200"/>
            <a:ext cx="11557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2023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INTERNASJONALE SOMMERLEIRE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>
              <a:solidFill>
                <a:srgbClr val="958D85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Rotary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arrangerer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sommerleire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for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ungdom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over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hele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verden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.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Alderssammensetting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varierer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fra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sted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til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sted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, men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det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er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et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tilbud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for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ungdom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fra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15 </a:t>
            </a:r>
            <a:r>
              <a:rPr lang="mr-IN" sz="2400" dirty="0">
                <a:solidFill>
                  <a:srgbClr val="958D85"/>
                </a:solidFill>
                <a:latin typeface="Arial"/>
                <a:cs typeface="Arial"/>
              </a:rPr>
              <a:t>–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25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år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.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Kostnader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varierer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også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GB" sz="2400" dirty="0">
              <a:solidFill>
                <a:srgbClr val="958D85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Les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mer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om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korttidsutveksling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,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sommerleire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og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familieutveksling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  <a:hlinkClick r:id="rId2"/>
              </a:rPr>
              <a:t>her</a:t>
            </a:r>
            <a:endParaRPr lang="en-GB" sz="2400" dirty="0">
              <a:solidFill>
                <a:srgbClr val="958D85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>
              <a:solidFill>
                <a:srgbClr val="958D85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  <a:hlinkClick r:id="rId3"/>
              </a:rPr>
              <a:t>Oversikt over leire i 2018</a:t>
            </a:r>
            <a:endParaRPr lang="en-GB" sz="2400" dirty="0">
              <a:solidFill>
                <a:srgbClr val="958D8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292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73496" y="692696"/>
            <a:ext cx="8763000" cy="533400"/>
          </a:xfrm>
        </p:spPr>
        <p:txBody>
          <a:bodyPr/>
          <a:lstStyle/>
          <a:p>
            <a:r>
              <a:rPr lang="en-GB" dirty="0"/>
              <a:t>FREDSSTIPEND </a:t>
            </a:r>
            <a:r>
              <a:rPr lang="en-US" sz="1600" dirty="0">
                <a:latin typeface="Arial Bold"/>
                <a:ea typeface="Arial Bold"/>
                <a:cs typeface="Arial Bold"/>
              </a:rPr>
              <a:t>Rotary Centers for International studies in peace and conflict resolution</a:t>
            </a:r>
            <a:br>
              <a:rPr lang="en-US" sz="1100" dirty="0"/>
            </a:br>
            <a:br>
              <a:rPr lang="en-US" sz="1400" dirty="0"/>
            </a:b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>
              <a:solidFill>
                <a:srgbClr val="958D85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Rotary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tilbyr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fredsstipend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i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 to </a:t>
            </a:r>
            <a:r>
              <a:rPr lang="en-GB" sz="2400" dirty="0" err="1">
                <a:solidFill>
                  <a:srgbClr val="958D85"/>
                </a:solidFill>
                <a:latin typeface="Arial"/>
                <a:cs typeface="Arial"/>
              </a:rPr>
              <a:t>kategorier</a:t>
            </a:r>
            <a:r>
              <a:rPr lang="en-GB" sz="2400" dirty="0">
                <a:solidFill>
                  <a:srgbClr val="958D85"/>
                </a:solidFill>
                <a:latin typeface="Arial"/>
                <a:cs typeface="Arial"/>
              </a:rPr>
              <a:t>:</a:t>
            </a:r>
          </a:p>
          <a:p>
            <a:pPr lvl="1"/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Stipend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til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mastergrad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i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internasjonale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relasjoner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fredsstudier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,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konfliktløsning</a:t>
            </a:r>
            <a:endParaRPr lang="en-GB" sz="2000" dirty="0">
              <a:solidFill>
                <a:srgbClr val="958D85"/>
              </a:solidFill>
              <a:latin typeface="Arial"/>
              <a:cs typeface="Arial"/>
            </a:endParaRPr>
          </a:p>
          <a:p>
            <a:pPr lvl="1"/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Tre-måneders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faglig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(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videre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)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utviklnig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innenfor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fredsstudier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. “Professional development certificate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programe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”,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intensiv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utdanning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i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fred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og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konflikthåndtering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. 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Ingen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øvre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aldersgrense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.</a:t>
            </a:r>
          </a:p>
          <a:p>
            <a:pPr lvl="1"/>
            <a:endParaRPr lang="en-GB" sz="2000" dirty="0">
              <a:solidFill>
                <a:srgbClr val="958D85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Les </a:t>
            </a:r>
            <a:r>
              <a:rPr lang="en-GB" sz="2000" dirty="0" err="1">
                <a:solidFill>
                  <a:srgbClr val="958D85"/>
                </a:solidFill>
                <a:latin typeface="Arial"/>
                <a:cs typeface="Arial"/>
              </a:rPr>
              <a:t>mer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958D85"/>
                </a:solidFill>
                <a:latin typeface="Arial"/>
                <a:cs typeface="Arial"/>
                <a:hlinkClick r:id="rId2"/>
              </a:rPr>
              <a:t>her</a:t>
            </a:r>
            <a:endParaRPr lang="en-GB" sz="2000" dirty="0">
              <a:solidFill>
                <a:srgbClr val="958D85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958D85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958D85"/>
              </a:solidFill>
              <a:latin typeface="Arial"/>
              <a:cs typeface="Arial"/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1403648" y="2439340"/>
            <a:ext cx="9144000" cy="1008063"/>
          </a:xfrm>
          <a:prstGeom prst="rect">
            <a:avLst/>
          </a:prstGeom>
        </p:spPr>
        <p:txBody>
          <a:bodyPr rIns="132075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endParaRPr lang="en-US" sz="24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1403648" y="3807765"/>
            <a:ext cx="5040313" cy="4105275"/>
          </a:xfrm>
          <a:prstGeom prst="rect">
            <a:avLst/>
          </a:prstGeom>
        </p:spPr>
        <p:txBody>
          <a:bodyPr rIns="132075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srgbClr val="1F497D"/>
              </a:buClr>
            </a:pP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Bef>
                <a:spcPts val="500"/>
              </a:spcBef>
              <a:buClr>
                <a:srgbClr val="1F497D"/>
              </a:buClr>
              <a:buFont typeface="Arial" charset="0"/>
              <a:buNone/>
            </a:pPr>
            <a:endParaRPr lang="en-US" sz="2000" dirty="0">
              <a:solidFill>
                <a:srgbClr val="1F497D"/>
              </a:solidFill>
            </a:endParaRPr>
          </a:p>
        </p:txBody>
      </p:sp>
      <p:pic>
        <p:nvPicPr>
          <p:cNvPr id="8" name="Bil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74718" b="1"/>
          <a:stretch/>
        </p:blipFill>
        <p:spPr bwMode="auto">
          <a:xfrm>
            <a:off x="35496" y="4653136"/>
            <a:ext cx="9074020" cy="15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413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Vocational Training Teams (VTT)</a:t>
            </a:r>
          </a:p>
        </p:txBody>
      </p:sp>
      <p:sp>
        <p:nvSpPr>
          <p:cNvPr id="6" name="Rektangel 5"/>
          <p:cNvSpPr/>
          <p:nvPr/>
        </p:nvSpPr>
        <p:spPr>
          <a:xfrm>
            <a:off x="7030" y="1124744"/>
            <a:ext cx="9793088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For </a:t>
            </a:r>
            <a:r>
              <a:rPr lang="en-GB" sz="1600" dirty="0" err="1"/>
              <a:t>å</a:t>
            </a:r>
            <a:r>
              <a:rPr lang="en-GB" sz="1600" dirty="0"/>
              <a:t> </a:t>
            </a:r>
            <a:r>
              <a:rPr lang="en-GB" sz="1600" dirty="0" err="1"/>
              <a:t>realisere</a:t>
            </a:r>
            <a:r>
              <a:rPr lang="en-GB" sz="1600" dirty="0"/>
              <a:t> </a:t>
            </a:r>
            <a:r>
              <a:rPr lang="en-GB" sz="1600" dirty="0" err="1"/>
              <a:t>Rotarys</a:t>
            </a:r>
            <a:r>
              <a:rPr lang="en-GB" sz="1600" dirty="0"/>
              <a:t> </a:t>
            </a:r>
            <a:r>
              <a:rPr lang="en-GB" sz="1600" dirty="0" err="1"/>
              <a:t>mål</a:t>
            </a:r>
            <a:r>
              <a:rPr lang="en-GB" sz="1600" dirty="0"/>
              <a:t> </a:t>
            </a:r>
            <a:r>
              <a:rPr lang="en-GB" sz="1600" dirty="0" err="1"/>
              <a:t>om</a:t>
            </a:r>
            <a:r>
              <a:rPr lang="en-GB" sz="1600" dirty="0"/>
              <a:t> </a:t>
            </a:r>
            <a:r>
              <a:rPr lang="en-GB" sz="1600" dirty="0" err="1"/>
              <a:t>å</a:t>
            </a:r>
            <a:r>
              <a:rPr lang="en-GB" sz="1600" dirty="0"/>
              <a:t> </a:t>
            </a:r>
            <a:r>
              <a:rPr lang="en-GB" sz="1600" dirty="0" err="1"/>
              <a:t>fremme</a:t>
            </a:r>
            <a:r>
              <a:rPr lang="en-GB" sz="1600" dirty="0"/>
              <a:t> </a:t>
            </a:r>
            <a:r>
              <a:rPr lang="en-GB" sz="1600" dirty="0" err="1"/>
              <a:t>forståelse</a:t>
            </a:r>
            <a:r>
              <a:rPr lang="en-GB" sz="1600" dirty="0"/>
              <a:t> </a:t>
            </a:r>
            <a:r>
              <a:rPr lang="en-GB" sz="1600" dirty="0" err="1"/>
              <a:t>og</a:t>
            </a:r>
            <a:r>
              <a:rPr lang="en-GB" sz="1600" dirty="0"/>
              <a:t> </a:t>
            </a:r>
            <a:r>
              <a:rPr lang="en-GB" sz="1600" dirty="0" err="1"/>
              <a:t>fred</a:t>
            </a:r>
            <a:r>
              <a:rPr lang="en-GB" sz="1600" dirty="0"/>
              <a:t> </a:t>
            </a:r>
            <a:r>
              <a:rPr lang="en-GB" sz="1600" dirty="0" err="1"/>
              <a:t>ved</a:t>
            </a:r>
            <a:r>
              <a:rPr lang="en-GB" sz="1600" dirty="0"/>
              <a:t> </a:t>
            </a:r>
            <a:r>
              <a:rPr lang="en-GB" sz="1600" dirty="0" err="1"/>
              <a:t>å</a:t>
            </a:r>
            <a:r>
              <a:rPr lang="en-GB" sz="1600" dirty="0"/>
              <a:t> </a:t>
            </a:r>
            <a:r>
              <a:rPr lang="en-GB" sz="1600" dirty="0" err="1"/>
              <a:t>bidra</a:t>
            </a:r>
            <a:r>
              <a:rPr lang="en-GB" sz="1600" dirty="0"/>
              <a:t> </a:t>
            </a:r>
            <a:r>
              <a:rPr lang="en-GB" sz="1600" dirty="0" err="1"/>
              <a:t>til</a:t>
            </a:r>
            <a:r>
              <a:rPr lang="en-GB" sz="1600" dirty="0"/>
              <a:t> </a:t>
            </a:r>
            <a:r>
              <a:rPr lang="en-GB" sz="1600" dirty="0" err="1"/>
              <a:t>bedre</a:t>
            </a:r>
            <a:r>
              <a:rPr lang="en-GB" sz="1600" dirty="0"/>
              <a:t> </a:t>
            </a:r>
            <a:r>
              <a:rPr lang="en-GB" sz="1600" dirty="0" err="1"/>
              <a:t>helse</a:t>
            </a:r>
            <a:r>
              <a:rPr lang="en-GB" sz="1600" dirty="0"/>
              <a:t>, </a:t>
            </a:r>
            <a:r>
              <a:rPr lang="en-GB" sz="1600" dirty="0" err="1"/>
              <a:t>gi</a:t>
            </a:r>
            <a:r>
              <a:rPr lang="en-GB" sz="1600" dirty="0"/>
              <a:t> </a:t>
            </a:r>
            <a:r>
              <a:rPr lang="en-GB" sz="1600" dirty="0" err="1"/>
              <a:t>støtte</a:t>
            </a:r>
            <a:r>
              <a:rPr lang="en-GB" sz="1600" dirty="0"/>
              <a:t> </a:t>
            </a:r>
            <a:r>
              <a:rPr lang="en-GB" sz="1600" dirty="0" err="1"/>
              <a:t>til</a:t>
            </a:r>
            <a:r>
              <a:rPr lang="en-GB" sz="1600" dirty="0"/>
              <a:t> </a:t>
            </a:r>
            <a:r>
              <a:rPr lang="en-GB" sz="1600" dirty="0" err="1"/>
              <a:t>utdanning</a:t>
            </a:r>
            <a:r>
              <a:rPr lang="en-GB" sz="1600" dirty="0"/>
              <a:t> </a:t>
            </a:r>
            <a:r>
              <a:rPr lang="en-GB" sz="1600" dirty="0" err="1"/>
              <a:t>og</a:t>
            </a:r>
            <a:r>
              <a:rPr lang="en-GB" sz="1600" dirty="0"/>
              <a:t> </a:t>
            </a:r>
            <a:r>
              <a:rPr lang="en-GB" sz="1600" dirty="0" err="1"/>
              <a:t>bekjempefattigdom</a:t>
            </a:r>
            <a:r>
              <a:rPr lang="en-GB" sz="1600" dirty="0"/>
              <a:t>, </a:t>
            </a:r>
            <a:r>
              <a:rPr lang="en-GB" sz="1600" dirty="0" err="1"/>
              <a:t>har</a:t>
            </a:r>
            <a:r>
              <a:rPr lang="en-GB" sz="1600" dirty="0"/>
              <a:t> The Rotary Foundation (TRF) </a:t>
            </a:r>
            <a:r>
              <a:rPr lang="en-GB" sz="1600" dirty="0" err="1"/>
              <a:t>opprettet</a:t>
            </a:r>
            <a:r>
              <a:rPr lang="en-GB" sz="1600" dirty="0"/>
              <a:t> et program </a:t>
            </a:r>
            <a:r>
              <a:rPr lang="en-GB" sz="1600" dirty="0" err="1"/>
              <a:t>som</a:t>
            </a:r>
            <a:r>
              <a:rPr lang="en-GB" sz="1600" dirty="0"/>
              <a:t> </a:t>
            </a:r>
            <a:r>
              <a:rPr lang="en-GB" sz="1600" dirty="0" err="1"/>
              <a:t>kalles</a:t>
            </a:r>
            <a:r>
              <a:rPr lang="en-GB" sz="1600" dirty="0"/>
              <a:t> Vocational Training Teams (VTT). </a:t>
            </a:r>
          </a:p>
          <a:p>
            <a:r>
              <a:rPr lang="en-GB" sz="1600" dirty="0"/>
              <a:t>Normal </a:t>
            </a:r>
            <a:r>
              <a:rPr lang="en-GB" sz="1600" dirty="0" err="1"/>
              <a:t>periode</a:t>
            </a:r>
            <a:r>
              <a:rPr lang="en-GB" sz="1600" dirty="0"/>
              <a:t> </a:t>
            </a:r>
            <a:r>
              <a:rPr lang="en-GB" sz="1600" dirty="0" err="1"/>
              <a:t>er</a:t>
            </a:r>
            <a:r>
              <a:rPr lang="en-GB" sz="1600" dirty="0"/>
              <a:t> </a:t>
            </a:r>
            <a:r>
              <a:rPr lang="en-GB" sz="1600" dirty="0" err="1"/>
              <a:t>som</a:t>
            </a:r>
            <a:r>
              <a:rPr lang="en-GB" sz="1600" dirty="0"/>
              <a:t> regel 2 - 4 </a:t>
            </a:r>
            <a:r>
              <a:rPr lang="en-GB" sz="1600" dirty="0" err="1"/>
              <a:t>uker</a:t>
            </a:r>
            <a:r>
              <a:rPr lang="en-GB" sz="1600" dirty="0"/>
              <a:t> </a:t>
            </a:r>
            <a:r>
              <a:rPr lang="en-GB" sz="1600" dirty="0" err="1"/>
              <a:t>på</a:t>
            </a:r>
            <a:r>
              <a:rPr lang="en-GB" sz="1600" dirty="0"/>
              <a:t> </a:t>
            </a:r>
            <a:r>
              <a:rPr lang="en-GB" sz="1600" dirty="0" err="1"/>
              <a:t>stedet</a:t>
            </a:r>
            <a:r>
              <a:rPr lang="en-GB" sz="1600" dirty="0"/>
              <a:t>.</a:t>
            </a:r>
          </a:p>
          <a:p>
            <a:endParaRPr lang="en-GB" sz="1600" dirty="0"/>
          </a:p>
          <a:p>
            <a:r>
              <a:rPr lang="en-GB" sz="1600" dirty="0"/>
              <a:t>Vocational training teams are groups of professionals who travel abroad either to teach local professionals about a particular field or to learn more about their own. Teams can be funded by district grants and global grants. </a:t>
            </a:r>
          </a:p>
          <a:p>
            <a:r>
              <a:rPr lang="sk-SK" sz="1600" dirty="0"/>
              <a:t> </a:t>
            </a:r>
          </a:p>
          <a:p>
            <a:r>
              <a:rPr lang="sk-SK" sz="1600" b="1" dirty="0"/>
              <a:t>VTT erstatter det tidligere programmet GSE (Group Study Exchange). </a:t>
            </a:r>
            <a:endParaRPr lang="sk-SK" sz="1600" dirty="0"/>
          </a:p>
          <a:p>
            <a:r>
              <a:rPr lang="sk-SK" sz="1600" dirty="0"/>
              <a:t>Vocational Training Teams kan settes sammen over klubb-, distrikts og landegrenser. </a:t>
            </a:r>
          </a:p>
          <a:p>
            <a:r>
              <a:rPr lang="sk-SK" sz="1600" dirty="0"/>
              <a:t>Finansiering kan gjennomføres enten som District Grant, Global Grant eller </a:t>
            </a:r>
            <a:br>
              <a:rPr lang="sk-SK" sz="1600" dirty="0"/>
            </a:br>
            <a:r>
              <a:rPr lang="sk-SK" sz="1600" dirty="0"/>
              <a:t>direkte økonomisk støtte fra klubber, distrikter eller andre aktører.</a:t>
            </a:r>
          </a:p>
          <a:p>
            <a:r>
              <a:rPr lang="sk-SK" sz="1600" dirty="0"/>
              <a:t>Teamene skal arbeide innenfor TRFs fokusområder</a:t>
            </a:r>
          </a:p>
          <a:p>
            <a:endParaRPr lang="sk-SK" sz="1600" dirty="0"/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nb-NO" sz="1600" dirty="0"/>
              <a:t>Det skal være minst en rotarianer som teamleder og tre ikke-rotarianere per team. </a:t>
            </a: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endParaRPr lang="nb-NO" sz="1600" dirty="0"/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nb-NO" sz="1600" dirty="0"/>
              <a:t>Det er ingen øvre størrelse på teamet eller aldersgrense, men alle gruppemedlemmene bør ha relevant faglig kompetanse og erfaring.</a:t>
            </a:r>
            <a:endParaRPr lang="sk-SK" sz="1600" dirty="0"/>
          </a:p>
          <a:p>
            <a:endParaRPr lang="sk-SK" sz="1600" dirty="0"/>
          </a:p>
          <a:p>
            <a:r>
              <a:rPr lang="sk-SK" sz="1600" dirty="0"/>
              <a:t>Les mer </a:t>
            </a:r>
            <a:r>
              <a:rPr lang="sk-SK" sz="1600" dirty="0">
                <a:hlinkClick r:id="rId2"/>
              </a:rPr>
              <a:t>her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437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03375"/>
            <a:ext cx="8064500" cy="3265488"/>
          </a:xfrm>
          <a:prstGeom prst="rect">
            <a:avLst/>
          </a:prstGeom>
          <a:noFill/>
          <a:ln>
            <a:noFill/>
          </a:ln>
          <a:effectLst>
            <a:outerShdw dist="188799" dir="2536421" algn="ctr" rotWithShape="0">
              <a:srgbClr val="808080"/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5" name="AutoShape 9"/>
          <p:cNvSpPr>
            <a:spLocks noChangeArrowheads="1"/>
          </p:cNvSpPr>
          <p:nvPr/>
        </p:nvSpPr>
        <p:spPr bwMode="auto">
          <a:xfrm>
            <a:off x="4356100" y="4868863"/>
            <a:ext cx="4392613" cy="1368425"/>
          </a:xfrm>
          <a:prstGeom prst="wedgeEllipseCallout">
            <a:avLst>
              <a:gd name="adj1" fmla="val -39556"/>
              <a:gd name="adj2" fmla="val -886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400">
                <a:solidFill>
                  <a:schemeClr val="bg2"/>
                </a:solidFill>
              </a:rPr>
              <a:t>”Ingen kan si hva Rotary vil bli i </a:t>
            </a:r>
          </a:p>
          <a:p>
            <a:r>
              <a:rPr lang="nb-NO" sz="1400">
                <a:solidFill>
                  <a:schemeClr val="bg2"/>
                </a:solidFill>
              </a:rPr>
              <a:t>fremtiden, men en ting er sikkert:</a:t>
            </a:r>
          </a:p>
          <a:p>
            <a:r>
              <a:rPr lang="nb-NO" sz="1400">
                <a:solidFill>
                  <a:schemeClr val="bg2"/>
                </a:solidFill>
              </a:rPr>
              <a:t>Hva Rotary blir i fremtiden er av-</a:t>
            </a:r>
          </a:p>
          <a:p>
            <a:r>
              <a:rPr lang="nb-NO" sz="1400">
                <a:solidFill>
                  <a:schemeClr val="bg2"/>
                </a:solidFill>
              </a:rPr>
              <a:t>hengig av hva rotarianere gjør i dag”</a:t>
            </a:r>
          </a:p>
          <a:p>
            <a:r>
              <a:rPr lang="nb-NO" sz="1400">
                <a:solidFill>
                  <a:schemeClr val="bg2"/>
                </a:solidFill>
              </a:rPr>
              <a:t>                              </a:t>
            </a:r>
            <a:r>
              <a:rPr lang="nb-NO" sz="1400" i="1">
                <a:solidFill>
                  <a:schemeClr val="bg2"/>
                </a:solidFill>
              </a:rPr>
              <a:t>Arch Klumph</a:t>
            </a:r>
            <a:endParaRPr lang="nb-NO" sz="1400">
              <a:solidFill>
                <a:schemeClr val="bg2"/>
              </a:solidFill>
            </a:endParaRPr>
          </a:p>
        </p:txBody>
      </p:sp>
      <p:pic>
        <p:nvPicPr>
          <p:cNvPr id="77827" name="Picture 10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10080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/>
              <a:t>THE ROTARY FOUNDATION (TRF) - ROTARYFONDET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105400"/>
            <a:ext cx="342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I dette kapitlet kan du lære mer om </a:t>
            </a:r>
            <a:r>
              <a:rPr lang="nb-NO" sz="1800" dirty="0" err="1"/>
              <a:t>rotaryfondet</a:t>
            </a:r>
            <a:r>
              <a:rPr lang="nb-NO" sz="1800" dirty="0"/>
              <a:t>, fokusområder, stipend, finansiering, polio+ og </a:t>
            </a:r>
            <a:r>
              <a:rPr lang="nb-NO" sz="1800" dirty="0" err="1"/>
              <a:t>shelterbox</a:t>
            </a:r>
            <a:endParaRPr lang="nb-NO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8" descr="APFgre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1814512" cy="1182687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2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952750" y="3860800"/>
          <a:ext cx="335280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0" name="Photo Editor Photo" r:id="rId5" imgW="4610744" imgH="2819794" progId="">
                  <p:embed/>
                </p:oleObj>
              </mc:Choice>
              <mc:Fallback>
                <p:oleObj name="Photo Editor Photo" r:id="rId5" imgW="4610744" imgH="2819794" progId="">
                  <p:embed/>
                  <p:pic>
                    <p:nvPicPr>
                      <p:cNvPr id="0" name="Picture 8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3860800"/>
                        <a:ext cx="3352800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3" name="Picture 19" descr="PFI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76475"/>
            <a:ext cx="1843088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20" descr="243arrow-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205038"/>
            <a:ext cx="2090737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23"/>
          <p:cNvSpPr>
            <a:spLocks noChangeArrowheads="1"/>
          </p:cNvSpPr>
          <p:nvPr/>
        </p:nvSpPr>
        <p:spPr bwMode="auto">
          <a:xfrm>
            <a:off x="0" y="3573463"/>
            <a:ext cx="28194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The Annual Programs Fund </a:t>
            </a:r>
          </a:p>
          <a:p>
            <a:pPr algn="ctr"/>
            <a:r>
              <a:rPr lang="en-US" sz="2000" i="1"/>
              <a:t>For støtte til dagens behov</a:t>
            </a:r>
            <a:endParaRPr lang="en-US" i="1"/>
          </a:p>
        </p:txBody>
      </p:sp>
      <p:sp>
        <p:nvSpPr>
          <p:cNvPr id="81926" name="Rectangle 24"/>
          <p:cNvSpPr>
            <a:spLocks noChangeArrowheads="1"/>
          </p:cNvSpPr>
          <p:nvPr/>
        </p:nvSpPr>
        <p:spPr bwMode="auto">
          <a:xfrm>
            <a:off x="5646738" y="3659188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/>
              <a:t>The Permanent</a:t>
            </a:r>
          </a:p>
          <a:p>
            <a:pPr algn="ctr"/>
            <a:r>
              <a:rPr lang="en-US" b="1"/>
              <a:t>Fund</a:t>
            </a:r>
          </a:p>
          <a:p>
            <a:pPr algn="ctr"/>
            <a:r>
              <a:rPr lang="en-US" sz="2000" i="1"/>
              <a:t>For å sikre</a:t>
            </a:r>
          </a:p>
          <a:p>
            <a:pPr algn="ctr"/>
            <a:r>
              <a:rPr lang="en-US" sz="2000" i="1"/>
              <a:t> morgendagen</a:t>
            </a:r>
            <a:endParaRPr lang="en-US" sz="2000"/>
          </a:p>
        </p:txBody>
      </p:sp>
      <p:pic>
        <p:nvPicPr>
          <p:cNvPr id="81927" name="Picture 25" descr="header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29600" cy="12223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4" descr="Logo-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88000"/>
            <a:ext cx="1368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ROTARY GRANT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tilskudd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prosjekter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endParaRPr lang="nb-NO" sz="2200" dirty="0">
              <a:solidFill>
                <a:srgbClr val="958D85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600" b="1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Rotary</a:t>
            </a:r>
            <a:r>
              <a:rPr lang="nb-NO" sz="2600" b="1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Grant</a:t>
            </a:r>
            <a:br>
              <a:rPr lang="nb-NO" sz="26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r>
              <a:rPr lang="nb-NO" sz="22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er The </a:t>
            </a:r>
            <a:r>
              <a:rPr lang="nb-NO" sz="22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Rotary</a:t>
            </a:r>
            <a:r>
              <a:rPr lang="nb-NO" sz="22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Foundation (TRF) sin nye modell for å støtte distrikt og klubber i gjennomføringen av sine humanitære og pedagogiske prosjekter.</a:t>
            </a:r>
            <a:br>
              <a:rPr lang="nb-NO" sz="22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endParaRPr lang="nb-NO" sz="2200" dirty="0">
              <a:solidFill>
                <a:srgbClr val="958D85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nb-NO" sz="2200" b="1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HVORFOR ble den vedtatt?</a:t>
            </a:r>
            <a:br>
              <a:rPr lang="nb-NO" sz="2200" b="1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r>
              <a:rPr lang="nb-NO" sz="22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Stiftelsen identifiserte et økende behov for å effektivisere sin virksomhet for bedre effektiviteten og å fokusere sin innsats for å oppnå større innflytelse og offentlig anerkjennelse.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179512" y="1341438"/>
            <a:ext cx="8784976" cy="3095625"/>
          </a:xfrm>
          <a:ln>
            <a:noFill/>
          </a:ln>
        </p:spPr>
        <p:txBody>
          <a:bodyPr lIns="180000" tIns="0" rIns="0" bIns="0"/>
          <a:lstStyle/>
          <a:p>
            <a:pPr marL="0" indent="0" eaLnBrk="1" hangingPunct="1">
              <a:lnSpc>
                <a:spcPct val="80000"/>
              </a:lnSpc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District Grant (DG) 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District Grant støtter mindre, kortsiktige aktiviteter lokalt, nasjonalt og internasjonalt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Hvert distrikt får velge hvilke aktiviteter det vil finansiere med disse tilskudd.</a:t>
            </a:r>
            <a:endParaRPr lang="en-US" sz="1800" dirty="0">
              <a:solidFill>
                <a:srgbClr val="958D85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rgbClr val="958D85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Global Grant (GG)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Global Grant støtter internasjonale aktiviteter med bærekraftige, målbare resultater i ett eller flere av de seks fokusområder. 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TRF godtar søknader på rullerende basis gjennom hele året. 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Før et distrikt eller klubb kan søke om tilskudd må kvalifiseringsprosessen være fullført.  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Minimum budsjett for Global Grant er $ 30.000.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rgbClr val="958D85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Packaged Grant (PG) </a:t>
            </a:r>
            <a:br>
              <a:rPr lang="en-US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Prosjekt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i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samarbeid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med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strategiske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partnere</a:t>
            </a:r>
            <a:b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Planlagt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av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rotarianere</a:t>
            </a:r>
            <a:b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Fremme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deltakelse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av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mindre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klubber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Ingen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kostnader</a:t>
            </a:r>
            <a:r>
              <a:rPr lang="en-US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for </a:t>
            </a:r>
            <a:r>
              <a:rPr lang="en-US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klubbene</a:t>
            </a:r>
            <a:endParaRPr lang="en-US" sz="1800" dirty="0">
              <a:solidFill>
                <a:srgbClr val="958D85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ULIKE TILSKUDD</a:t>
            </a:r>
          </a:p>
        </p:txBody>
      </p:sp>
      <p:pic>
        <p:nvPicPr>
          <p:cNvPr id="6" name="Picture 4" descr="eduardo_in_classroom-3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6671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dirty="0">
                <a:latin typeface="Arial" charset="0"/>
                <a:ea typeface="+mj-ea"/>
                <a:cs typeface="+mj-cs"/>
              </a:rPr>
              <a:t>KVALIFISERING OG FORVALTNING - hva distriktet må gjøre: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251520" y="1219200"/>
            <a:ext cx="8712968" cy="4525963"/>
          </a:xfrm>
        </p:spPr>
        <p:txBody>
          <a:bodyPr>
            <a:noAutofit/>
          </a:bodyPr>
          <a:lstStyle/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For å delta i District – og Global grant prosjekter må distriktet fullføre en online kvalifiseringsprosess hvert år slik den er beskrevet i ”Memorandum </a:t>
            </a:r>
            <a:r>
              <a:rPr lang="nb-NO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b-NO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understanding</a:t>
            </a: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”(MOU). </a:t>
            </a: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endParaRPr lang="nb-NO" sz="1000" dirty="0">
              <a:solidFill>
                <a:srgbClr val="958D85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Distriktet må også gjennomføre et ” </a:t>
            </a:r>
            <a:r>
              <a:rPr lang="nb-NO" sz="18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Rotary</a:t>
            </a: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 Foundation grant management seminar” som en del av kvalifiserings-prosessen for klubbene. </a:t>
            </a: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endParaRPr lang="nb-NO" sz="1000" dirty="0">
              <a:solidFill>
                <a:srgbClr val="958D85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nb-NO" sz="18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Distriktet er ansvarlig for forsvarlig forvaltning av Foundation midler. </a:t>
            </a: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endParaRPr lang="nb-NO" sz="1000" dirty="0">
              <a:solidFill>
                <a:srgbClr val="958D85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nb-NO" sz="1800" dirty="0">
                <a:solidFill>
                  <a:schemeClr val="tx1"/>
                </a:solidFill>
                <a:latin typeface="Arial" charset="0"/>
              </a:rPr>
              <a:t>Klubbene må fullføre en årlig kvalifiseringsprosess for å være kvalifisert for Globale grant. </a:t>
            </a: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endParaRPr lang="nb-NO" sz="10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nb-NO" sz="1800" dirty="0">
                <a:solidFill>
                  <a:schemeClr val="tx1"/>
                </a:solidFill>
                <a:latin typeface="Arial" charset="0"/>
              </a:rPr>
              <a:t>For å kvalifisere seg, må klubbene sende ett eller flere medlemmer til distriktets </a:t>
            </a:r>
            <a:r>
              <a:rPr lang="nb-NO" sz="1800" dirty="0" err="1">
                <a:solidFill>
                  <a:schemeClr val="tx1"/>
                </a:solidFill>
                <a:latin typeface="Arial" charset="0"/>
              </a:rPr>
              <a:t>Rotary</a:t>
            </a:r>
            <a:r>
              <a:rPr lang="nb-NO" sz="1800" dirty="0">
                <a:solidFill>
                  <a:schemeClr val="tx1"/>
                </a:solidFill>
                <a:latin typeface="Arial" charset="0"/>
              </a:rPr>
              <a:t> Foundation grant management seminar, signere og rette seg etter klubbens ”Memorandum </a:t>
            </a:r>
            <a:r>
              <a:rPr lang="nb-NO" sz="1800" dirty="0" err="1">
                <a:solidFill>
                  <a:schemeClr val="tx1"/>
                </a:solidFill>
                <a:latin typeface="Arial" charset="0"/>
              </a:rPr>
              <a:t>of</a:t>
            </a:r>
            <a:r>
              <a:rPr lang="nb-NO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nb-NO" sz="1800" dirty="0" err="1">
                <a:solidFill>
                  <a:schemeClr val="tx1"/>
                </a:solidFill>
                <a:latin typeface="Arial" charset="0"/>
              </a:rPr>
              <a:t>understanding</a:t>
            </a:r>
            <a:r>
              <a:rPr lang="nb-NO" sz="1800" dirty="0">
                <a:solidFill>
                  <a:schemeClr val="tx1"/>
                </a:solidFill>
                <a:latin typeface="Arial" charset="0"/>
              </a:rPr>
              <a:t>”( MOU) og i tillegg innfri de kvalifikasjonskrav som blir satt av distriktet. </a:t>
            </a: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endParaRPr lang="nb-NO" sz="10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nb-NO" sz="1800" dirty="0">
                <a:solidFill>
                  <a:schemeClr val="tx1"/>
                </a:solidFill>
                <a:latin typeface="Arial" charset="0"/>
              </a:rPr>
              <a:t>Klubbene er også forventet å overholde forvaltningskravene skissert ovenfor for distriktet.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  <a:defRPr/>
            </a:pPr>
            <a:endParaRPr lang="nb-NO" sz="18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endParaRPr lang="nb-NO" sz="1800" dirty="0">
              <a:solidFill>
                <a:srgbClr val="958D85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97587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Bild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 b="6308"/>
          <a:stretch/>
        </p:blipFill>
        <p:spPr bwMode="auto">
          <a:xfrm>
            <a:off x="72008" y="980728"/>
            <a:ext cx="9036496" cy="513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1205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ktangel 1"/>
          <p:cNvSpPr>
            <a:spLocks noChangeArrowheads="1"/>
          </p:cNvSpPr>
          <p:nvPr/>
        </p:nvSpPr>
        <p:spPr bwMode="auto">
          <a:xfrm>
            <a:off x="411163" y="2838450"/>
            <a:ext cx="83169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dirty="0">
                <a:latin typeface="Arial" panose="020B0604020202020204" pitchFamily="34" charset="0"/>
                <a:ea typeface="+mn-ea"/>
                <a:cs typeface="+mn-cs"/>
              </a:rPr>
              <a:t>Distriktets TRF-komite kan gi råd og hjelp til klubber med informasjon og opplæring om TRF. </a:t>
            </a:r>
            <a:br>
              <a:rPr lang="nb-NO" dirty="0">
                <a:latin typeface="Arial" panose="020B0604020202020204" pitchFamily="34" charset="0"/>
                <a:ea typeface="+mn-ea"/>
                <a:cs typeface="+mn-cs"/>
              </a:rPr>
            </a:br>
            <a:endParaRPr lang="nb-NO" dirty="0"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nb-NO" dirty="0">
                <a:latin typeface="Arial" panose="020B0604020202020204" pitchFamily="34" charset="0"/>
                <a:ea typeface="+mn-ea"/>
                <a:cs typeface="+mn-cs"/>
              </a:rPr>
              <a:t>Assisterende guvernører (AG) vil i forbindelse med TRF arbeidet kunne bidra til utveksling av ideer og samarbeid mellom klubber ved gjennomføring av prosjekter. </a:t>
            </a:r>
            <a:br>
              <a:rPr lang="nb-NO" dirty="0">
                <a:latin typeface="Arial" panose="020B0604020202020204" pitchFamily="34" charset="0"/>
                <a:ea typeface="+mn-ea"/>
                <a:cs typeface="+mn-cs"/>
              </a:rPr>
            </a:br>
            <a:endParaRPr lang="nb-NO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882" name="Rektangel 7"/>
          <p:cNvSpPr>
            <a:spLocks noChangeArrowheads="1"/>
          </p:cNvSpPr>
          <p:nvPr/>
        </p:nvSpPr>
        <p:spPr bwMode="auto">
          <a:xfrm>
            <a:off x="899592" y="1292746"/>
            <a:ext cx="7272338" cy="12001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dirty="0">
                <a:solidFill>
                  <a:srgbClr val="000099"/>
                </a:solidFill>
              </a:rPr>
              <a:t>Alle søknader med finansieringsplan skal sendes til distriktet som forvalter og distribuerer midlene. </a:t>
            </a:r>
            <a:br>
              <a:rPr lang="nb-NO" dirty="0">
                <a:solidFill>
                  <a:srgbClr val="000099"/>
                </a:solidFill>
              </a:rPr>
            </a:br>
            <a:r>
              <a:rPr lang="nb-NO" dirty="0">
                <a:solidFill>
                  <a:srgbClr val="000099"/>
                </a:solidFill>
              </a:rPr>
              <a:t>(Altså ikke til The </a:t>
            </a:r>
            <a:r>
              <a:rPr lang="nb-NO" dirty="0" err="1">
                <a:solidFill>
                  <a:srgbClr val="000099"/>
                </a:solidFill>
              </a:rPr>
              <a:t>Rotary</a:t>
            </a:r>
            <a:r>
              <a:rPr lang="nb-NO" dirty="0">
                <a:solidFill>
                  <a:srgbClr val="000099"/>
                </a:solidFill>
              </a:rPr>
              <a:t> Foundation).</a:t>
            </a:r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084763"/>
            <a:ext cx="1674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HUSK</a:t>
            </a:r>
          </a:p>
        </p:txBody>
      </p:sp>
    </p:spTree>
    <p:extLst>
      <p:ext uri="{BB962C8B-B14F-4D97-AF65-F5344CB8AC3E}">
        <p14:creationId xmlns:p14="http://schemas.microsoft.com/office/powerpoint/2010/main" val="288931913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219200"/>
            <a:ext cx="4464496" cy="494610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nb-NO" sz="2000" b="1" dirty="0">
                <a:solidFill>
                  <a:srgbClr val="958D85"/>
                </a:solidFill>
                <a:latin typeface="Arial"/>
                <a:cs typeface="Arial"/>
              </a:rPr>
              <a:t>DISTRICT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I samsvar med </a:t>
            </a:r>
            <a:r>
              <a:rPr lang="nb-NO" sz="2000" dirty="0" err="1">
                <a:solidFill>
                  <a:srgbClr val="958D85"/>
                </a:solidFill>
                <a:latin typeface="Arial"/>
                <a:cs typeface="Arial"/>
              </a:rPr>
              <a:t>Rotarys</a:t>
            </a:r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 formål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Ingen minimum budsjett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Kortsiktige aktiviteter og prosjekter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Støtte til studier på alle nivåer, lokalt eller internasjonalt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Aktivt rotarianer engasjement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Tilfredsstille krav i ”Grant terms and </a:t>
            </a:r>
            <a:r>
              <a:rPr lang="nb-NO" sz="2000" dirty="0" err="1">
                <a:solidFill>
                  <a:srgbClr val="958D85"/>
                </a:solidFill>
                <a:latin typeface="Arial"/>
                <a:cs typeface="Arial"/>
              </a:rPr>
              <a:t>conditions</a:t>
            </a:r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”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Effekt på kort sikt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Lokale beslutningsprosesser etter vide retningslinjer fra TRF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Finansiering lokalt – klubb og fra District Designated Fund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4294967295"/>
          </p:nvPr>
        </p:nvSpPr>
        <p:spPr>
          <a:xfrm>
            <a:off x="4716016" y="1196752"/>
            <a:ext cx="4427984" cy="45259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nb-NO" sz="2000" b="1" dirty="0">
                <a:solidFill>
                  <a:srgbClr val="958D85"/>
                </a:solidFill>
                <a:latin typeface="Arial"/>
                <a:cs typeface="Arial"/>
              </a:rPr>
              <a:t>GLOBAL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Innenfor de 6 fokusområdene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USD 30,000 minimum budsjett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Langsiktige, bærekraftige prosjekt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Støtte til studier på universitetsnivå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Aktiv deltakelse fra Rotarianere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Tilfredsstille krav i ”Grant terms and </a:t>
            </a:r>
            <a:r>
              <a:rPr lang="nb-NO" sz="2000" dirty="0" err="1">
                <a:solidFill>
                  <a:srgbClr val="958D85"/>
                </a:solidFill>
                <a:latin typeface="Arial"/>
                <a:cs typeface="Arial"/>
              </a:rPr>
              <a:t>conditions</a:t>
            </a:r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”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Målbare resultater/effekt</a:t>
            </a:r>
          </a:p>
          <a:p>
            <a:r>
              <a:rPr lang="nb-NO" sz="2000" dirty="0">
                <a:solidFill>
                  <a:srgbClr val="958D85"/>
                </a:solidFill>
                <a:latin typeface="Arial"/>
                <a:cs typeface="Arial"/>
              </a:rPr>
              <a:t>Samarbeid med lokal klubb i landet der prosjektet gjennomføres</a:t>
            </a:r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 AND DISTRICT GRANTS</a:t>
            </a:r>
          </a:p>
        </p:txBody>
      </p:sp>
    </p:spTree>
    <p:extLst>
      <p:ext uri="{BB962C8B-B14F-4D97-AF65-F5344CB8AC3E}">
        <p14:creationId xmlns:p14="http://schemas.microsoft.com/office/powerpoint/2010/main" val="3019154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611188" y="1412875"/>
          <a:ext cx="7777162" cy="4103689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District Grant</a:t>
                      </a:r>
                    </a:p>
                  </a:txBody>
                  <a:tcPr marL="91451" marR="9145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Global Grant</a:t>
                      </a:r>
                    </a:p>
                  </a:txBody>
                  <a:tcPr marL="91451" marR="9145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Støtter Rotarys verdier</a:t>
                      </a:r>
                    </a:p>
                  </a:txBody>
                  <a:tcPr marL="91451" marR="9145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Støtter et fokusområde</a:t>
                      </a:r>
                    </a:p>
                  </a:txBody>
                  <a:tcPr marL="91451" marR="9145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Ikke noe minimumsbudsjett</a:t>
                      </a:r>
                    </a:p>
                  </a:txBody>
                  <a:tcPr marL="91451" marR="9145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Min. $15.000 (prosjekt: $ 30.000)</a:t>
                      </a:r>
                    </a:p>
                  </a:txBody>
                  <a:tcPr marL="91451" marR="9145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Effekt på kort sikt</a:t>
                      </a:r>
                    </a:p>
                  </a:txBody>
                  <a:tcPr marL="91451" marR="9145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Langsiktig, bærekraftig effekt</a:t>
                      </a:r>
                    </a:p>
                  </a:txBody>
                  <a:tcPr marL="91451" marR="9145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51" marR="9145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Målbar effekt</a:t>
                      </a:r>
                    </a:p>
                  </a:txBody>
                  <a:tcPr marL="91451" marR="9145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36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Aktiv deltakelse av rotarianere</a:t>
                      </a:r>
                    </a:p>
                  </a:txBody>
                  <a:tcPr marL="91451" marR="9145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KRAV TIL PROSJEKT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PACKAGED GRANTS - en </a:t>
            </a:r>
            <a:r>
              <a:rPr lang="en-US" dirty="0" err="1">
                <a:solidFill>
                  <a:srgbClr val="FFFFFF"/>
                </a:solidFill>
              </a:rPr>
              <a:t>ny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samarbeidsmodell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1800"/>
              </a:spcBef>
              <a:buClr>
                <a:schemeClr val="tx1"/>
              </a:buClr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Prosjekt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samarbeid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med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strategiske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partnere</a:t>
            </a:r>
            <a:endParaRPr lang="en-US" sz="24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spcBef>
                <a:spcPts val="1800"/>
              </a:spcBef>
              <a:buClr>
                <a:schemeClr val="tx1"/>
              </a:buClr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Planlagt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av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rotarianere</a:t>
            </a:r>
            <a:endParaRPr lang="en-US" sz="24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spcBef>
                <a:spcPts val="1800"/>
              </a:spcBef>
              <a:buClr>
                <a:schemeClr val="tx1"/>
              </a:buClr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Fremme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deltakelse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av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mindre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klubber</a:t>
            </a:r>
            <a:endParaRPr lang="en-US" sz="24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spcBef>
                <a:spcPts val="1800"/>
              </a:spcBef>
              <a:buClr>
                <a:schemeClr val="tx1"/>
              </a:buClr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Ingen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kostnader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klubbene</a:t>
            </a:r>
            <a:endParaRPr lang="en-US" sz="24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6499" name="Picture 6" descr="AK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29200"/>
            <a:ext cx="17986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7" descr="M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62250"/>
            <a:ext cx="15113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4" descr="Oiko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29200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5" descr="UNICE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76700"/>
            <a:ext cx="2732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414822"/>
              </p:ext>
            </p:extLst>
          </p:nvPr>
        </p:nvGraphicFramePr>
        <p:xfrm>
          <a:off x="1403648" y="1124744"/>
          <a:ext cx="6120680" cy="3743962"/>
        </p:xfrm>
        <a:graphic>
          <a:graphicData uri="http://schemas.openxmlformats.org/drawingml/2006/table">
            <a:tbl>
              <a:tblPr/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District Grant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Kan støtte </a:t>
                      </a:r>
                      <a:r>
                        <a:rPr kumimoji="0" lang="nb-NO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Vocational</a:t>
                      </a: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Training Teams (tidl. GSE)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Global Grant 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Kan støtte </a:t>
                      </a:r>
                      <a:r>
                        <a:rPr kumimoji="0" lang="nb-NO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Vocational</a:t>
                      </a: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Training Teams innenfor et fokusområde; målbar effekt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Packaged VTT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Strategisk partner overtar yrkestreningen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ktangel 3"/>
          <p:cNvSpPr/>
          <p:nvPr/>
        </p:nvSpPr>
        <p:spPr>
          <a:xfrm>
            <a:off x="1331640" y="5077633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nb-NO" sz="2000" dirty="0"/>
              <a:t>Team sponset av DG erstatter Group </a:t>
            </a:r>
            <a:r>
              <a:rPr lang="nb-NO" sz="2000" dirty="0" err="1"/>
              <a:t>Study</a:t>
            </a:r>
            <a:r>
              <a:rPr lang="nb-NO" sz="2000" dirty="0"/>
              <a:t> Exchange (GSE), men har ingen restriksjoner på deltakeres alder eller lengden på utvekslingen. </a:t>
            </a:r>
          </a:p>
        </p:txBody>
      </p:sp>
    </p:spTree>
    <p:extLst>
      <p:ext uri="{BB962C8B-B14F-4D97-AF65-F5344CB8AC3E}">
        <p14:creationId xmlns:p14="http://schemas.microsoft.com/office/powerpoint/2010/main" val="2276757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ktangel 6"/>
          <p:cNvSpPr>
            <a:spLocks noChangeArrowheads="1"/>
          </p:cNvSpPr>
          <p:nvPr/>
        </p:nvSpPr>
        <p:spPr bwMode="auto">
          <a:xfrm>
            <a:off x="900113" y="2019300"/>
            <a:ext cx="7848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b-NO" sz="2800" b="1" dirty="0" err="1">
                <a:latin typeface="Arial" panose="020B0604020202020204" pitchFamily="34" charset="0"/>
                <a:ea typeface="+mn-ea"/>
                <a:cs typeface="+mn-cs"/>
              </a:rPr>
              <a:t>Rotary</a:t>
            </a:r>
            <a:r>
              <a:rPr lang="nb-NO" sz="2800" b="1" dirty="0">
                <a:latin typeface="Arial" panose="020B0604020202020204" pitchFamily="34" charset="0"/>
                <a:ea typeface="+mn-ea"/>
                <a:cs typeface="+mn-cs"/>
              </a:rPr>
              <a:t> International (RI)</a:t>
            </a:r>
          </a:p>
          <a:p>
            <a:pPr>
              <a:defRPr/>
            </a:pPr>
            <a:r>
              <a:rPr lang="nb-NO" sz="2000" dirty="0">
                <a:latin typeface="Arial" panose="020B0604020202020204" pitchFamily="34" charset="0"/>
                <a:ea typeface="+mn-ea"/>
                <a:cs typeface="+mn-cs"/>
              </a:rPr>
              <a:t>	Den administrative delen av organisasjonen</a:t>
            </a:r>
          </a:p>
          <a:p>
            <a:pPr>
              <a:defRPr/>
            </a:pPr>
            <a:r>
              <a:rPr lang="nb-NO" sz="2000" dirty="0">
                <a:latin typeface="Arial" panose="020B0604020202020204" pitchFamily="34" charset="0"/>
                <a:ea typeface="+mn-ea"/>
                <a:cs typeface="+mn-cs"/>
              </a:rPr>
              <a:t>	Medlemmer/Klubber/Distrikter</a:t>
            </a:r>
          </a:p>
          <a:p>
            <a:pPr>
              <a:defRPr/>
            </a:pPr>
            <a:r>
              <a:rPr lang="nb-NO" sz="2000" dirty="0">
                <a:latin typeface="Arial" panose="020B0604020202020204" pitchFamily="34" charset="0"/>
                <a:ea typeface="+mn-ea"/>
                <a:cs typeface="+mn-cs"/>
              </a:rPr>
              <a:t>	Noen programmer (</a:t>
            </a:r>
            <a:r>
              <a:rPr lang="nb-NO" sz="2000" dirty="0" err="1">
                <a:latin typeface="Arial" panose="020B0604020202020204" pitchFamily="34" charset="0"/>
                <a:ea typeface="+mn-ea"/>
                <a:cs typeface="+mn-cs"/>
              </a:rPr>
              <a:t>eks.Ungdomsutveksling</a:t>
            </a:r>
            <a:r>
              <a:rPr lang="nb-NO" sz="2000" dirty="0">
                <a:latin typeface="Arial" panose="020B0604020202020204" pitchFamily="34" charset="0"/>
                <a:ea typeface="+mn-ea"/>
                <a:cs typeface="+mn-cs"/>
              </a:rPr>
              <a:t>/RYLA)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ea typeface="+mn-ea"/>
                <a:cs typeface="+mn-cs"/>
              </a:rPr>
              <a:t>The Rotary Foundation (</a:t>
            </a:r>
            <a:r>
              <a:rPr lang="en-US" sz="2800" b="1" dirty="0" err="1">
                <a:latin typeface="Arial" panose="020B0604020202020204" pitchFamily="34" charset="0"/>
                <a:ea typeface="+mn-ea"/>
                <a:cs typeface="+mn-cs"/>
              </a:rPr>
              <a:t>Rotaryfondet</a:t>
            </a:r>
            <a:r>
              <a:rPr lang="en-US" sz="2800" b="1" dirty="0">
                <a:latin typeface="Arial" panose="020B0604020202020204" pitchFamily="34" charset="0"/>
                <a:ea typeface="+mn-ea"/>
                <a:cs typeface="+mn-cs"/>
              </a:rPr>
              <a:t>) (TRF)</a:t>
            </a:r>
          </a:p>
          <a:p>
            <a:pPr>
              <a:defRPr/>
            </a:pPr>
            <a:r>
              <a:rPr lang="nb-NO" sz="2000" dirty="0">
                <a:latin typeface="Arial" panose="020B0604020202020204" pitchFamily="34" charset="0"/>
                <a:ea typeface="+mn-ea"/>
                <a:cs typeface="+mn-cs"/>
              </a:rPr>
              <a:t>	Organisasjonens økonomiske bærekraft, </a:t>
            </a:r>
            <a:br>
              <a:rPr lang="nb-NO" sz="20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nb-NO" sz="2000" dirty="0">
                <a:latin typeface="Arial" panose="020B0604020202020204" pitchFamily="34" charset="0"/>
                <a:ea typeface="+mn-ea"/>
                <a:cs typeface="+mn-cs"/>
              </a:rPr>
              <a:t>	det som pumper liv i organisasjonen = hjertet</a:t>
            </a:r>
          </a:p>
          <a:p>
            <a:pPr>
              <a:defRPr/>
            </a:pPr>
            <a:r>
              <a:rPr lang="nb-NO" sz="2000" dirty="0">
                <a:latin typeface="Arial" panose="020B0604020202020204" pitchFamily="34" charset="0"/>
                <a:ea typeface="+mn-ea"/>
                <a:cs typeface="+mn-cs"/>
              </a:rPr>
              <a:t>	De fleste programmer (</a:t>
            </a:r>
            <a:r>
              <a:rPr lang="nb-NO" sz="2000" dirty="0" err="1">
                <a:latin typeface="Arial" panose="020B0604020202020204" pitchFamily="34" charset="0"/>
                <a:ea typeface="+mn-ea"/>
                <a:cs typeface="+mn-cs"/>
              </a:rPr>
              <a:t>Rotary</a:t>
            </a:r>
            <a:r>
              <a:rPr lang="nb-NO" sz="200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nb-NO" sz="2000" dirty="0" err="1">
                <a:latin typeface="Arial" panose="020B0604020202020204" pitchFamily="34" charset="0"/>
                <a:ea typeface="+mn-ea"/>
                <a:cs typeface="+mn-cs"/>
              </a:rPr>
              <a:t>Grants</a:t>
            </a:r>
            <a:r>
              <a:rPr lang="nb-NO" sz="2000" dirty="0">
                <a:latin typeface="Arial" panose="020B0604020202020204" pitchFamily="34" charset="0"/>
                <a:ea typeface="+mn-ea"/>
                <a:cs typeface="+mn-cs"/>
              </a:rPr>
              <a:t>) finansieres herfra.</a:t>
            </a:r>
          </a:p>
        </p:txBody>
      </p:sp>
      <p:pic>
        <p:nvPicPr>
          <p:cNvPr id="78850" name="Picture 3" descr="C:\Users\Ove Sembsmoen\Pictures\riemblem_color_small[1].tif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88913"/>
            <a:ext cx="1412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1510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>
                <a:latin typeface="Arial Narrow" charset="0"/>
                <a:cs typeface="Arial Narrow" charset="0"/>
              </a:rPr>
              <a:t>TO SØYLER - SAMME SAK</a:t>
            </a:r>
          </a:p>
        </p:txBody>
      </p:sp>
      <p:sp>
        <p:nvSpPr>
          <p:cNvPr id="7174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981950" y="6249988"/>
            <a:ext cx="1162050" cy="365125"/>
          </a:xfrm>
          <a:prstGeom prst="rect">
            <a:avLst/>
          </a:prstGeom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58ECB4B-3024-B641-89EB-D65AF975E30E}" type="slidenum">
              <a:rPr lang="nb-NO" sz="1400">
                <a:solidFill>
                  <a:srgbClr val="BABAFF"/>
                </a:solidFill>
              </a:rPr>
              <a:pPr>
                <a:defRPr/>
              </a:pPr>
              <a:t>4</a:t>
            </a:fld>
            <a:endParaRPr lang="nb-NO" sz="1400">
              <a:solidFill>
                <a:srgbClr val="BABAFF"/>
              </a:solidFill>
            </a:endParaRPr>
          </a:p>
        </p:txBody>
      </p:sp>
      <p:pic>
        <p:nvPicPr>
          <p:cNvPr id="78855" name="Picture 4" descr="Logo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89588"/>
            <a:ext cx="13684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dirty="0">
                <a:ea typeface="+mj-ea"/>
              </a:rPr>
              <a:t>STIPEND</a:t>
            </a:r>
          </a:p>
        </p:txBody>
      </p:sp>
      <p:pic>
        <p:nvPicPr>
          <p:cNvPr id="108546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b="8752"/>
          <a:stretch>
            <a:fillRect/>
          </a:stretch>
        </p:blipFill>
        <p:spPr bwMode="auto">
          <a:xfrm>
            <a:off x="107950" y="1655763"/>
            <a:ext cx="2592388" cy="1425575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innhold 3"/>
          <p:cNvSpPr>
            <a:spLocks noGrp="1"/>
          </p:cNvSpPr>
          <p:nvPr>
            <p:ph sz="half" idx="4294967295"/>
          </p:nvPr>
        </p:nvSpPr>
        <p:spPr>
          <a:xfrm>
            <a:off x="2857500" y="1268413"/>
            <a:ext cx="628650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nb-NO" sz="2400" dirty="0">
                <a:latin typeface="Arial" charset="0"/>
                <a:ea typeface="+mn-ea"/>
                <a:cs typeface="+mn-cs"/>
              </a:rPr>
              <a:t>Stipend kan bli finansiert av enten District Grant (DG) eller Global Grant(GG). </a:t>
            </a:r>
            <a:br>
              <a:rPr lang="nb-NO" sz="2400" dirty="0">
                <a:latin typeface="Arial" charset="0"/>
                <a:ea typeface="+mn-ea"/>
                <a:cs typeface="+mn-cs"/>
              </a:rPr>
            </a:br>
            <a:endParaRPr lang="nb-NO" sz="24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nb-NO" sz="2400" dirty="0">
                <a:latin typeface="Arial" charset="0"/>
                <a:ea typeface="+mn-ea"/>
                <a:cs typeface="+mn-cs"/>
              </a:rPr>
              <a:t>Distriktstilskudd har ingen begrensninger på nivå (universitet eller høyskole), lengde, eller fagområde.</a:t>
            </a:r>
            <a:br>
              <a:rPr lang="nb-NO" sz="2400" dirty="0">
                <a:latin typeface="Arial" charset="0"/>
                <a:ea typeface="+mn-ea"/>
                <a:cs typeface="+mn-cs"/>
              </a:rPr>
            </a:br>
            <a:endParaRPr lang="nb-NO" sz="2400" dirty="0"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nb-NO" sz="2400" dirty="0">
                <a:latin typeface="Arial" charset="0"/>
                <a:ea typeface="+mn-ea"/>
                <a:cs typeface="+mn-cs"/>
              </a:rPr>
              <a:t>Distrikter kan utvikle sine egne kriterier for valg av studenter, bestemme størrelsen på stipendet, og støtte studenter som går på lokale universiteter, da det er ingen internasjonale krav.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endParaRPr lang="nb-NO" sz="24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108548" name="Bild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776663"/>
            <a:ext cx="20351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16563"/>
            <a:ext cx="1314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755650" y="1341438"/>
          <a:ext cx="7345363" cy="2354262"/>
        </p:xfrm>
        <a:graphic>
          <a:graphicData uri="http://schemas.openxmlformats.org/drawingml/2006/table">
            <a:tbl>
              <a:tblPr/>
              <a:tblGrid>
                <a:gridCol w="367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District Grant</a:t>
                      </a: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Global Grant</a:t>
                      </a: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Kan støtte stipendiater på alle nivåer, lokalt eller internasjonalt</a:t>
                      </a: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Kan støtte stipendiater på akademisk nivå internasjonalt innenfor et fokusområde</a:t>
                      </a: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000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090988"/>
            <a:ext cx="3200400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001" name="Pictur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90988"/>
            <a:ext cx="2698750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002" name="Picture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76700"/>
            <a:ext cx="3113088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9583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>
                <a:latin typeface="Arial Narrow" charset="0"/>
                <a:cs typeface="Arial Narrow" charset="0"/>
              </a:rPr>
              <a:t>STØTTEORDRNING FOR STIPEND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2411760" y="1351309"/>
            <a:ext cx="8229600" cy="4525963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Global Grant (GB) støtter internasjonale, </a:t>
            </a:r>
            <a:b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r>
              <a:rPr lang="nb-NO" sz="2400" dirty="0" err="1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graduate</a:t>
            </a:r>
            <a: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-nivå studier knyttet til et av de </a:t>
            </a:r>
            <a:b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6 satsingsområdene for ett til fire år.</a:t>
            </a:r>
            <a:b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endParaRPr lang="nb-NO" sz="2400" dirty="0">
              <a:solidFill>
                <a:srgbClr val="958D85"/>
              </a:solidFill>
              <a:latin typeface="Arial" charset="0"/>
              <a:ea typeface="+mn-ea"/>
              <a:cs typeface="+mn-cs"/>
            </a:endParaRP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Når en sender en søknad om stipend, </a:t>
            </a:r>
            <a:b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må klubber eller distrikter fremlegge bevis </a:t>
            </a:r>
            <a:b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for opptak på universitetet for den </a:t>
            </a:r>
            <a:b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</a:br>
            <a:r>
              <a:rPr lang="nb-NO" sz="2400" dirty="0">
                <a:solidFill>
                  <a:srgbClr val="958D85"/>
                </a:solidFill>
                <a:latin typeface="Arial" charset="0"/>
                <a:ea typeface="+mn-ea"/>
                <a:cs typeface="+mn-cs"/>
              </a:rPr>
              <a:t>potensielle studenten. 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6250"/>
            <a:ext cx="1171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Bild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595">
            <a:off x="465138" y="3163888"/>
            <a:ext cx="17303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Bild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9184">
            <a:off x="323850" y="1125538"/>
            <a:ext cx="20161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Line 16"/>
          <p:cNvSpPr>
            <a:spLocks noChangeShapeType="1"/>
          </p:cNvSpPr>
          <p:nvPr/>
        </p:nvSpPr>
        <p:spPr bwMode="auto">
          <a:xfrm flipH="1">
            <a:off x="7740650" y="3789363"/>
            <a:ext cx="360363" cy="10795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06" name="Line 16"/>
          <p:cNvSpPr>
            <a:spLocks noChangeShapeType="1"/>
          </p:cNvSpPr>
          <p:nvPr/>
        </p:nvSpPr>
        <p:spPr bwMode="auto">
          <a:xfrm>
            <a:off x="4140200" y="3500438"/>
            <a:ext cx="1944688" cy="12969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07" name="Text Box 2"/>
          <p:cNvSpPr txBox="1">
            <a:spLocks noChangeArrowheads="1"/>
          </p:cNvSpPr>
          <p:nvPr/>
        </p:nvSpPr>
        <p:spPr bwMode="auto">
          <a:xfrm>
            <a:off x="3995738" y="1268413"/>
            <a:ext cx="10810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b-NO" sz="1600" b="1" i="1"/>
              <a:t>SHARE</a:t>
            </a:r>
          </a:p>
        </p:txBody>
      </p:sp>
      <p:sp>
        <p:nvSpPr>
          <p:cNvPr id="123908" name="Line 3"/>
          <p:cNvSpPr>
            <a:spLocks noChangeShapeType="1"/>
          </p:cNvSpPr>
          <p:nvPr/>
        </p:nvSpPr>
        <p:spPr bwMode="auto">
          <a:xfrm flipV="1">
            <a:off x="3851275" y="1628775"/>
            <a:ext cx="433388" cy="14446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09" name="Line 5"/>
          <p:cNvSpPr>
            <a:spLocks noChangeShapeType="1"/>
          </p:cNvSpPr>
          <p:nvPr/>
        </p:nvSpPr>
        <p:spPr bwMode="auto">
          <a:xfrm flipH="1">
            <a:off x="1674813" y="1844675"/>
            <a:ext cx="1384300" cy="8223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1763713" y="3500438"/>
            <a:ext cx="0" cy="14414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27088" y="4941888"/>
            <a:ext cx="1981200" cy="738187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800" b="1" dirty="0">
                <a:solidFill>
                  <a:srgbClr val="958D85"/>
                </a:solidFill>
              </a:rPr>
              <a:t>District </a:t>
            </a:r>
            <a:r>
              <a:rPr kumimoji="1" lang="nb-NO" sz="1800" b="1" dirty="0" err="1">
                <a:solidFill>
                  <a:srgbClr val="958D85"/>
                </a:solidFill>
              </a:rPr>
              <a:t>Grants</a:t>
            </a:r>
            <a:endParaRPr kumimoji="1" lang="nb-NO" sz="1800" b="1" dirty="0">
              <a:solidFill>
                <a:srgbClr val="958D85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200" b="1" dirty="0">
                <a:solidFill>
                  <a:srgbClr val="958D85"/>
                </a:solidFill>
              </a:rPr>
              <a:t>lokale, regionale, internasjonale prosjekt</a:t>
            </a: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1143000" y="4038600"/>
            <a:ext cx="1295400" cy="307975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400" b="1" dirty="0"/>
              <a:t>50% (</a:t>
            </a:r>
            <a:r>
              <a:rPr kumimoji="1" lang="nb-NO" sz="1400" b="1" dirty="0" err="1"/>
              <a:t>max</a:t>
            </a:r>
            <a:r>
              <a:rPr kumimoji="1" lang="nb-NO" sz="1400" b="1" dirty="0"/>
              <a:t>)</a:t>
            </a: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990600" y="2590800"/>
            <a:ext cx="1524000" cy="923925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800" b="1" dirty="0"/>
              <a:t>District </a:t>
            </a:r>
            <a:r>
              <a:rPr kumimoji="1" lang="nb-NO" sz="1800" b="1" dirty="0" err="1"/>
              <a:t>Designated</a:t>
            </a:r>
            <a:r>
              <a:rPr kumimoji="1" lang="nb-NO" sz="1800" b="1" dirty="0"/>
              <a:t> Fund</a:t>
            </a: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2987675" y="1628775"/>
            <a:ext cx="762000" cy="369888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800" b="1" dirty="0"/>
              <a:t>50%</a:t>
            </a:r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>
            <a:off x="5638800" y="2133600"/>
            <a:ext cx="1588" cy="7620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5292725" y="1628775"/>
            <a:ext cx="762000" cy="36988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800" b="1"/>
              <a:t>50%</a:t>
            </a:r>
          </a:p>
        </p:txBody>
      </p:sp>
      <p:cxnSp>
        <p:nvCxnSpPr>
          <p:cNvPr id="123917" name="AutoShape 14"/>
          <p:cNvCxnSpPr>
            <a:cxnSpLocks noChangeShapeType="1"/>
            <a:stCxn id="123913" idx="3"/>
          </p:cNvCxnSpPr>
          <p:nvPr/>
        </p:nvCxnSpPr>
        <p:spPr bwMode="auto">
          <a:xfrm>
            <a:off x="2514600" y="3052763"/>
            <a:ext cx="3200400" cy="2054225"/>
          </a:xfrm>
          <a:prstGeom prst="bentConnector3">
            <a:avLst>
              <a:gd name="adj1" fmla="val 50000"/>
            </a:avLst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sp>
        <p:nvSpPr>
          <p:cNvPr id="123918" name="Rectangle 15"/>
          <p:cNvSpPr>
            <a:spLocks noChangeArrowheads="1"/>
          </p:cNvSpPr>
          <p:nvPr/>
        </p:nvSpPr>
        <p:spPr bwMode="auto">
          <a:xfrm>
            <a:off x="3429000" y="4038600"/>
            <a:ext cx="1295400" cy="307975"/>
          </a:xfrm>
          <a:prstGeom prst="rect">
            <a:avLst/>
          </a:prstGeom>
          <a:gradFill rotWithShape="1">
            <a:gsLst>
              <a:gs pos="0">
                <a:srgbClr val="ECEEE1"/>
              </a:gs>
              <a:gs pos="50000">
                <a:srgbClr val="D9DEC2"/>
              </a:gs>
              <a:gs pos="100000">
                <a:srgbClr val="C3CD9A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400" b="1" dirty="0">
                <a:solidFill>
                  <a:srgbClr val="958D85"/>
                </a:solidFill>
              </a:rPr>
              <a:t>50% (min)</a:t>
            </a:r>
          </a:p>
        </p:txBody>
      </p:sp>
      <p:sp>
        <p:nvSpPr>
          <p:cNvPr id="123919" name="Rectangle 18"/>
          <p:cNvSpPr>
            <a:spLocks noChangeArrowheads="1"/>
          </p:cNvSpPr>
          <p:nvPr/>
        </p:nvSpPr>
        <p:spPr bwMode="auto">
          <a:xfrm>
            <a:off x="5724525" y="4797425"/>
            <a:ext cx="2528888" cy="73818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800" b="1"/>
              <a:t>Global Grants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800" b="1"/>
              <a:t>.</a:t>
            </a:r>
            <a:br>
              <a:rPr kumimoji="1" lang="nb-NO" sz="1800" b="1"/>
            </a:br>
            <a:r>
              <a:rPr kumimoji="1" lang="nb-NO" sz="1600" b="1"/>
              <a:t>internasjonale prosjekt</a:t>
            </a:r>
          </a:p>
        </p:txBody>
      </p:sp>
      <p:sp>
        <p:nvSpPr>
          <p:cNvPr id="1231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b-NO" dirty="0" err="1">
                <a:ea typeface="+mj-ea"/>
              </a:rPr>
              <a:t>Annual</a:t>
            </a:r>
            <a:r>
              <a:rPr lang="nb-NO" dirty="0">
                <a:ea typeface="+mj-ea"/>
              </a:rPr>
              <a:t> Programs Fund</a:t>
            </a:r>
          </a:p>
        </p:txBody>
      </p:sp>
      <p:sp>
        <p:nvSpPr>
          <p:cNvPr id="123921" name="Rectangle 21"/>
          <p:cNvSpPr>
            <a:spLocks noChangeArrowheads="1"/>
          </p:cNvSpPr>
          <p:nvPr/>
        </p:nvSpPr>
        <p:spPr bwMode="auto">
          <a:xfrm>
            <a:off x="827088" y="2060575"/>
            <a:ext cx="2052637" cy="277813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200" b="1" dirty="0"/>
              <a:t>forvaltet av distriktene</a:t>
            </a:r>
          </a:p>
        </p:txBody>
      </p:sp>
      <p:sp>
        <p:nvSpPr>
          <p:cNvPr id="123922" name="Rectangle 22"/>
          <p:cNvSpPr>
            <a:spLocks noChangeArrowheads="1"/>
          </p:cNvSpPr>
          <p:nvPr/>
        </p:nvSpPr>
        <p:spPr bwMode="auto">
          <a:xfrm>
            <a:off x="4787900" y="2133600"/>
            <a:ext cx="2087563" cy="2762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200" b="1"/>
              <a:t>forvaltet av TRF sentralt</a:t>
            </a:r>
          </a:p>
        </p:txBody>
      </p:sp>
      <p:sp>
        <p:nvSpPr>
          <p:cNvPr id="123923" name="Line 3"/>
          <p:cNvSpPr>
            <a:spLocks noChangeShapeType="1"/>
          </p:cNvSpPr>
          <p:nvPr/>
        </p:nvSpPr>
        <p:spPr bwMode="auto">
          <a:xfrm>
            <a:off x="4787900" y="1628775"/>
            <a:ext cx="431800" cy="14446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7308850" y="2636838"/>
            <a:ext cx="1524000" cy="1138237"/>
          </a:xfrm>
          <a:prstGeom prst="rect">
            <a:avLst/>
          </a:prstGeom>
          <a:gradFill rotWithShape="1">
            <a:gsLst>
              <a:gs pos="0">
                <a:srgbClr val="EA8C8C"/>
              </a:gs>
              <a:gs pos="50000">
                <a:srgbClr val="F0BABA"/>
              </a:gs>
              <a:gs pos="100000">
                <a:srgbClr val="F7DEDE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800" b="1"/>
              <a:t>Andre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800" b="1"/>
              <a:t>.</a:t>
            </a:r>
            <a:br>
              <a:rPr kumimoji="1" lang="nb-NO" sz="1800" b="1"/>
            </a:br>
            <a:r>
              <a:rPr kumimoji="1" lang="nb-NO" sz="1400" b="1"/>
              <a:t>(klubb, sponsorer)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1" lang="nb-NO" sz="1400" b="1"/>
          </a:p>
        </p:txBody>
      </p:sp>
      <p:sp>
        <p:nvSpPr>
          <p:cNvPr id="123925" name="Line 16"/>
          <p:cNvSpPr>
            <a:spLocks noChangeShapeType="1"/>
          </p:cNvSpPr>
          <p:nvPr/>
        </p:nvSpPr>
        <p:spPr bwMode="auto">
          <a:xfrm flipH="1">
            <a:off x="6732588" y="3284538"/>
            <a:ext cx="503237" cy="15128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26" name="Line 16"/>
          <p:cNvSpPr>
            <a:spLocks noChangeShapeType="1"/>
          </p:cNvSpPr>
          <p:nvPr/>
        </p:nvSpPr>
        <p:spPr bwMode="auto">
          <a:xfrm flipH="1">
            <a:off x="4140200" y="3284538"/>
            <a:ext cx="792163" cy="2159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27" name="Line 16"/>
          <p:cNvSpPr>
            <a:spLocks noChangeShapeType="1"/>
          </p:cNvSpPr>
          <p:nvPr/>
        </p:nvSpPr>
        <p:spPr bwMode="auto">
          <a:xfrm flipH="1" flipV="1">
            <a:off x="6516688" y="2997200"/>
            <a:ext cx="719137" cy="28733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5004048" y="4149080"/>
            <a:ext cx="936104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1" lang="nb-NO" sz="1400" b="1">
                <a:latin typeface="Arial" panose="020B0604020202020204" pitchFamily="34" charset="0"/>
                <a:ea typeface="+mn-ea"/>
                <a:cs typeface="+mn-cs"/>
              </a:rPr>
              <a:t>100%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8224" y="4149080"/>
            <a:ext cx="864096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1" lang="nb-NO" sz="1400" b="1">
                <a:latin typeface="Arial" panose="020B0604020202020204" pitchFamily="34" charset="0"/>
                <a:ea typeface="+mn-ea"/>
                <a:cs typeface="+mn-cs"/>
              </a:rPr>
              <a:t>50%</a:t>
            </a:r>
          </a:p>
        </p:txBody>
      </p:sp>
      <p:sp>
        <p:nvSpPr>
          <p:cNvPr id="123934" name="Rektangel 29"/>
          <p:cNvSpPr>
            <a:spLocks noChangeArrowheads="1"/>
          </p:cNvSpPr>
          <p:nvPr/>
        </p:nvSpPr>
        <p:spPr bwMode="auto">
          <a:xfrm>
            <a:off x="5003800" y="2565400"/>
            <a:ext cx="1439863" cy="95408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1" lang="nb-NO" sz="800" b="1"/>
          </a:p>
          <a:p>
            <a:pPr algn="ct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nb-NO" sz="1800" b="1"/>
              <a:t>World Fund</a:t>
            </a:r>
          </a:p>
          <a:p>
            <a:pPr algn="ct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1" lang="nb-NO" sz="1200" b="1"/>
          </a:p>
        </p:txBody>
      </p:sp>
      <p:sp>
        <p:nvSpPr>
          <p:cNvPr id="123935" name="Ellipse 32"/>
          <p:cNvSpPr>
            <a:spLocks noChangeArrowheads="1"/>
          </p:cNvSpPr>
          <p:nvPr/>
        </p:nvSpPr>
        <p:spPr bwMode="auto">
          <a:xfrm>
            <a:off x="3924300" y="5445125"/>
            <a:ext cx="3384550" cy="792163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defTabSz="449263">
              <a:buClr>
                <a:srgbClr val="000000"/>
              </a:buClr>
              <a:buFont typeface="Times New Roman" charset="0"/>
              <a:buNone/>
            </a:pPr>
            <a:r>
              <a:rPr lang="nb-NO" sz="1800"/>
              <a:t>utbet. World Fund: minst $ 15.000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dirty="0">
                <a:latin typeface="Arial Narrow" charset="0"/>
                <a:cs typeface="Arial Narrow" charset="0"/>
              </a:rPr>
              <a:t>ROTARYFONDET - ROTARYS FLAGGSKIP</a:t>
            </a:r>
          </a:p>
        </p:txBody>
      </p:sp>
      <p:sp>
        <p:nvSpPr>
          <p:cNvPr id="79874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nb-NO" sz="2000" dirty="0" err="1">
                <a:latin typeface="Arial"/>
                <a:cs typeface="Arial"/>
              </a:rPr>
              <a:t>Rotaryfondet</a:t>
            </a:r>
            <a:r>
              <a:rPr lang="nb-NO" sz="2000" dirty="0">
                <a:latin typeface="Arial"/>
                <a:cs typeface="Arial"/>
              </a:rPr>
              <a:t> er organisert som en egen stiftelse.</a:t>
            </a:r>
          </a:p>
          <a:p>
            <a:pPr marL="0" indent="0" eaLnBrk="1" hangingPunct="1">
              <a:buNone/>
            </a:pPr>
            <a:endParaRPr lang="nb-NO" sz="700" dirty="0">
              <a:latin typeface="Arial"/>
              <a:cs typeface="Arial"/>
            </a:endParaRPr>
          </a:p>
          <a:p>
            <a:pPr marL="0" indent="0" eaLnBrk="1" hangingPunct="1">
              <a:buNone/>
            </a:pPr>
            <a:r>
              <a:rPr lang="nb-NO" sz="2000" dirty="0">
                <a:latin typeface="Arial"/>
                <a:cs typeface="Arial"/>
              </a:rPr>
              <a:t>Målet for </a:t>
            </a:r>
            <a:r>
              <a:rPr lang="nb-NO" sz="2000" dirty="0" err="1">
                <a:latin typeface="Arial"/>
                <a:cs typeface="Arial"/>
              </a:rPr>
              <a:t>Rotaryfondet</a:t>
            </a:r>
            <a:r>
              <a:rPr lang="nb-NO" sz="2000" dirty="0">
                <a:latin typeface="Arial"/>
                <a:cs typeface="Arial"/>
              </a:rPr>
              <a:t> er å støtte </a:t>
            </a:r>
            <a:r>
              <a:rPr lang="nb-NO" sz="2000" dirty="0" err="1">
                <a:latin typeface="Arial"/>
                <a:cs typeface="Arial"/>
              </a:rPr>
              <a:t>Rotary</a:t>
            </a:r>
            <a:r>
              <a:rPr lang="nb-NO" sz="2000" dirty="0">
                <a:latin typeface="Arial"/>
                <a:cs typeface="Arial"/>
              </a:rPr>
              <a:t> International sine bestrebelser på å nå </a:t>
            </a:r>
            <a:r>
              <a:rPr lang="nb-NO" sz="2000" dirty="0" err="1">
                <a:latin typeface="Arial"/>
                <a:cs typeface="Arial"/>
              </a:rPr>
              <a:t>Rotarys</a:t>
            </a:r>
            <a:r>
              <a:rPr lang="nb-NO" sz="2000" dirty="0">
                <a:latin typeface="Arial"/>
                <a:cs typeface="Arial"/>
              </a:rPr>
              <a:t> mål om verdensforståelse og fred gjennom lokale, nasjonale og internasjonale humanitære-, opplærings- og kulturelle program.</a:t>
            </a:r>
          </a:p>
          <a:p>
            <a:pPr marL="0" indent="0" eaLnBrk="1" hangingPunct="1">
              <a:buNone/>
            </a:pPr>
            <a:endParaRPr lang="nb-NO" sz="700" dirty="0">
              <a:latin typeface="Arial"/>
              <a:cs typeface="Arial"/>
            </a:endParaRPr>
          </a:p>
          <a:p>
            <a:pPr marL="0" indent="0" eaLnBrk="1" hangingPunct="1">
              <a:buNone/>
            </a:pPr>
            <a:r>
              <a:rPr lang="nb-NO" sz="2000" dirty="0">
                <a:latin typeface="Arial"/>
                <a:cs typeface="Arial"/>
              </a:rPr>
              <a:t>Målsettingen søkes oppnådd gjennom utvikling av mange ulike programmer som </a:t>
            </a:r>
            <a:r>
              <a:rPr lang="nb-NO" sz="2000" dirty="0" err="1">
                <a:latin typeface="Arial"/>
                <a:cs typeface="Arial"/>
              </a:rPr>
              <a:t>Rotary</a:t>
            </a:r>
            <a:r>
              <a:rPr lang="nb-NO" sz="2000" dirty="0">
                <a:latin typeface="Arial"/>
                <a:cs typeface="Arial"/>
              </a:rPr>
              <a:t>-klubbene blir invitert til å delta i.</a:t>
            </a:r>
          </a:p>
          <a:p>
            <a:pPr marL="0" indent="0">
              <a:buNone/>
            </a:pPr>
            <a:endParaRPr lang="nb-NO" sz="7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b-NO" sz="2000" dirty="0" err="1">
                <a:latin typeface="Arial"/>
                <a:cs typeface="Arial"/>
              </a:rPr>
              <a:t>Rotaryfondet</a:t>
            </a:r>
            <a:r>
              <a:rPr lang="nb-NO" sz="2000" dirty="0">
                <a:latin typeface="Arial"/>
                <a:cs typeface="Arial"/>
              </a:rPr>
              <a:t> sine inntekter kommer utelukkende fra frivillige bidrag fra rotaryklubber over hele verden, gaver fra enkeltpersoner, testamentariske gaver og renter av investerte midler. </a:t>
            </a:r>
          </a:p>
          <a:p>
            <a:pPr marL="0" indent="0">
              <a:buNone/>
            </a:pPr>
            <a:endParaRPr lang="nb-NO" sz="9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b-NO" sz="2000" dirty="0">
                <a:latin typeface="Arial"/>
                <a:cs typeface="Arial"/>
              </a:rPr>
              <a:t>Ikke noe av det som innbetales som kontingenten til </a:t>
            </a:r>
            <a:r>
              <a:rPr lang="nb-NO" sz="2000" dirty="0" err="1">
                <a:latin typeface="Arial"/>
                <a:cs typeface="Arial"/>
              </a:rPr>
              <a:t>Rotary</a:t>
            </a:r>
            <a:r>
              <a:rPr lang="nb-NO" sz="2000" dirty="0">
                <a:latin typeface="Arial"/>
                <a:cs typeface="Arial"/>
              </a:rPr>
              <a:t> International, går til fondet.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61" y="332656"/>
            <a:ext cx="13160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TRF - FORMÅL OG MOTTO</a:t>
            </a:r>
          </a:p>
        </p:txBody>
      </p:sp>
      <p:pic>
        <p:nvPicPr>
          <p:cNvPr id="6" name="Bilde 5" descr="Screen Shot 2017-11-19 at 13.24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9" y="1052736"/>
            <a:ext cx="7590879" cy="52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4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8710612" cy="2603500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ktangel 4"/>
          <p:cNvSpPr>
            <a:spLocks noChangeArrowheads="1"/>
          </p:cNvSpPr>
          <p:nvPr/>
        </p:nvSpPr>
        <p:spPr bwMode="auto">
          <a:xfrm>
            <a:off x="611188" y="3716338"/>
            <a:ext cx="7988300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nb-NO" sz="2000"/>
              <a:t>TRFs oppgave er å gi alle rotarianere muligheten å fremme gode forhold mellom nasjoner, god vilje og fred gjennom forbedring av helse, støtte til utdannelse og avskaffelse av fattigdom.</a:t>
            </a:r>
            <a:br>
              <a:rPr lang="nb-NO" sz="2000"/>
            </a:br>
            <a:endParaRPr lang="nb-NO" sz="2000"/>
          </a:p>
          <a:p>
            <a:pPr algn="ctr"/>
            <a:r>
              <a:rPr lang="nb-NO" sz="2000"/>
              <a:t>TRF er en ”not for profit” organisasjon, finansiert utelukkende av frivillige bidrag fra Rotarianere og venner av fondet som deler dets visjon om en bedre verden.</a:t>
            </a:r>
          </a:p>
        </p:txBody>
      </p:sp>
      <p:pic>
        <p:nvPicPr>
          <p:cNvPr id="86019" name="Picture 12" descr="Logo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805488"/>
            <a:ext cx="122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3718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HVA ER ROTARYFONDET?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>
                <a:latin typeface="Arial"/>
                <a:cs typeface="Arial"/>
              </a:rPr>
              <a:t>Humanitært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arbeid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mr-IN" sz="2000" dirty="0">
                <a:latin typeface="Arial"/>
                <a:cs typeface="Arial"/>
              </a:rPr>
              <a:t>–</a:t>
            </a:r>
            <a:r>
              <a:rPr lang="en-GB" sz="2000" dirty="0">
                <a:latin typeface="Arial"/>
                <a:cs typeface="Arial"/>
              </a:rPr>
              <a:t>en </a:t>
            </a:r>
            <a:r>
              <a:rPr lang="en-GB" sz="2000" dirty="0" err="1">
                <a:latin typeface="Arial"/>
                <a:cs typeface="Arial"/>
              </a:rPr>
              <a:t>av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bærebjelkene</a:t>
            </a:r>
            <a:r>
              <a:rPr lang="en-GB" sz="2000" dirty="0">
                <a:latin typeface="Arial"/>
                <a:cs typeface="Arial"/>
              </a:rPr>
              <a:t> for Rotary</a:t>
            </a:r>
          </a:p>
          <a:p>
            <a:r>
              <a:rPr lang="en-GB" sz="2000" dirty="0">
                <a:latin typeface="Arial"/>
                <a:cs typeface="Arial"/>
              </a:rPr>
              <a:t>TRF </a:t>
            </a:r>
            <a:r>
              <a:rPr lang="en-GB" sz="2000" dirty="0" err="1">
                <a:latin typeface="Arial"/>
                <a:cs typeface="Arial"/>
              </a:rPr>
              <a:t>oppstart</a:t>
            </a:r>
            <a:r>
              <a:rPr lang="en-GB" sz="2000" dirty="0">
                <a:latin typeface="Arial"/>
                <a:cs typeface="Arial"/>
              </a:rPr>
              <a:t> 1917. </a:t>
            </a:r>
            <a:r>
              <a:rPr lang="en-GB" sz="2000" dirty="0" err="1">
                <a:latin typeface="Arial"/>
                <a:cs typeface="Arial"/>
              </a:rPr>
              <a:t>Grunnlagt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av</a:t>
            </a:r>
            <a:r>
              <a:rPr lang="en-GB" sz="2000" dirty="0">
                <a:latin typeface="Arial"/>
                <a:cs typeface="Arial"/>
              </a:rPr>
              <a:t> Arch C </a:t>
            </a:r>
            <a:r>
              <a:rPr lang="en-GB" sz="2000" dirty="0" err="1">
                <a:latin typeface="Arial"/>
                <a:cs typeface="Arial"/>
              </a:rPr>
              <a:t>Klump</a:t>
            </a:r>
            <a:r>
              <a:rPr lang="en-GB" sz="2000" dirty="0">
                <a:latin typeface="Arial"/>
                <a:cs typeface="Arial"/>
              </a:rPr>
              <a:t>.</a:t>
            </a:r>
          </a:p>
          <a:p>
            <a:r>
              <a:rPr lang="en-GB" sz="2000" dirty="0" err="1">
                <a:latin typeface="Arial"/>
                <a:cs typeface="Arial"/>
              </a:rPr>
              <a:t>Internasjonalt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engasjement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fra</a:t>
            </a:r>
            <a:r>
              <a:rPr lang="en-GB" sz="2000" dirty="0">
                <a:latin typeface="Arial"/>
                <a:cs typeface="Arial"/>
              </a:rPr>
              <a:t> 1921</a:t>
            </a:r>
          </a:p>
          <a:p>
            <a:r>
              <a:rPr lang="en-GB" sz="2000" dirty="0" err="1">
                <a:latin typeface="Arial"/>
                <a:cs typeface="Arial"/>
              </a:rPr>
              <a:t>Etablert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som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egen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stiftelse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fra</a:t>
            </a:r>
            <a:r>
              <a:rPr lang="en-GB" sz="2000" dirty="0">
                <a:latin typeface="Arial"/>
                <a:cs typeface="Arial"/>
              </a:rPr>
              <a:t> 1928</a:t>
            </a:r>
          </a:p>
          <a:p>
            <a:r>
              <a:rPr lang="en-GB" sz="2000" dirty="0" err="1">
                <a:latin typeface="Arial"/>
                <a:cs typeface="Arial"/>
              </a:rPr>
              <a:t>Størst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utvikling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etter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andre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verdenskrig</a:t>
            </a:r>
            <a:endParaRPr lang="en-GB" sz="2000" dirty="0">
              <a:latin typeface="Arial"/>
              <a:cs typeface="Arial"/>
            </a:endParaRPr>
          </a:p>
          <a:p>
            <a:r>
              <a:rPr lang="en-GB" sz="2000" dirty="0" err="1">
                <a:latin typeface="Arial"/>
                <a:cs typeface="Arial"/>
              </a:rPr>
              <a:t>Enorm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innsats</a:t>
            </a:r>
            <a:r>
              <a:rPr lang="en-GB" sz="2000" dirty="0">
                <a:latin typeface="Arial"/>
                <a:cs typeface="Arial"/>
              </a:rPr>
              <a:t> for </a:t>
            </a:r>
            <a:r>
              <a:rPr lang="en-GB" sz="2000" dirty="0" err="1">
                <a:latin typeface="Arial"/>
                <a:cs typeface="Arial"/>
              </a:rPr>
              <a:t>å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utrydde</a:t>
            </a:r>
            <a:r>
              <a:rPr lang="en-GB" sz="2000" dirty="0">
                <a:latin typeface="Arial"/>
                <a:cs typeface="Arial"/>
              </a:rPr>
              <a:t> Polio </a:t>
            </a:r>
            <a:r>
              <a:rPr lang="en-GB" sz="2000" dirty="0" err="1">
                <a:latin typeface="Arial"/>
                <a:cs typeface="Arial"/>
              </a:rPr>
              <a:t>siden</a:t>
            </a:r>
            <a:r>
              <a:rPr lang="en-GB" sz="2000" dirty="0">
                <a:latin typeface="Arial"/>
                <a:cs typeface="Arial"/>
              </a:rPr>
              <a:t> 1985</a:t>
            </a:r>
          </a:p>
        </p:txBody>
      </p:sp>
      <p:pic>
        <p:nvPicPr>
          <p:cNvPr id="4" name="Bilde 3" descr="Screen Shot 2017-11-19 at 13.24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57" y="3467386"/>
            <a:ext cx="6033192" cy="34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3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NOEN AV DE FØRSTE ROTARY-PROSJEKTENE</a:t>
            </a:r>
          </a:p>
        </p:txBody>
      </p:sp>
      <p:pic>
        <p:nvPicPr>
          <p:cNvPr id="5" name="Bilde 4" descr="Screen Shot 2017-11-19 at 13.23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2" y="1844824"/>
            <a:ext cx="8783970" cy="39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69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8|15.2|13.9|19.7|37.4"/>
</p:tagLst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Powerpoint+design_light.potx</Template>
  <TotalTime>6340</TotalTime>
  <Words>1437</Words>
  <Application>Microsoft Office PowerPoint</Application>
  <PresentationFormat>Skjermfremvisning (4:3)</PresentationFormat>
  <Paragraphs>321</Paragraphs>
  <Slides>43</Slides>
  <Notes>12</Notes>
  <HiddenSlides>0</HiddenSlides>
  <MMClips>0</MMClips>
  <ScaleCrop>false</ScaleCrop>
  <HeadingPairs>
    <vt:vector size="8" baseType="variant">
      <vt:variant>
        <vt:lpstr>Brukte skrifter</vt:lpstr>
      </vt:variant>
      <vt:variant>
        <vt:i4>11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43</vt:i4>
      </vt:variant>
    </vt:vector>
  </HeadingPairs>
  <TitlesOfParts>
    <vt:vector size="58" baseType="lpstr">
      <vt:lpstr>Arial Unicode MS</vt:lpstr>
      <vt:lpstr>ＭＳ Ｐゴシック</vt:lpstr>
      <vt:lpstr>Arial</vt:lpstr>
      <vt:lpstr>Arial Bold</vt:lpstr>
      <vt:lpstr>Arial Narrow</vt:lpstr>
      <vt:lpstr>Book Antiqua</vt:lpstr>
      <vt:lpstr>Calibri</vt:lpstr>
      <vt:lpstr>Georgia</vt:lpstr>
      <vt:lpstr>Lucida Grande</vt:lpstr>
      <vt:lpstr>Times New Roman</vt:lpstr>
      <vt:lpstr>Wingdings</vt:lpstr>
      <vt:lpstr>Communications_white</vt:lpstr>
      <vt:lpstr>Custom Design</vt:lpstr>
      <vt:lpstr>2_Custom Design</vt:lpstr>
      <vt:lpstr>Photo Editor Photo</vt:lpstr>
      <vt:lpstr> Informasjon om Rotaryfondet</vt:lpstr>
      <vt:lpstr>ROTARYS FORMÅL ER Å GAGNE ANDRE</vt:lpstr>
      <vt:lpstr>THE ROTARY FOUNDATION (TRF) - ROTARYFONDET</vt:lpstr>
      <vt:lpstr>TO SØYLER - SAMME SAK</vt:lpstr>
      <vt:lpstr>ROTARYFONDET - ROTARYS FLAGGSKIP</vt:lpstr>
      <vt:lpstr>TRF - FORMÅL OG MOTTO</vt:lpstr>
      <vt:lpstr>PowerPoint-presentasjon</vt:lpstr>
      <vt:lpstr>HVA ER ROTARYFONDET?</vt:lpstr>
      <vt:lpstr>NOEN AV DE FØRSTE ROTARY-PROSJEKTENE</vt:lpstr>
      <vt:lpstr>FOKUSOMRÅDER</vt:lpstr>
      <vt:lpstr>HOVEDOMRÅDER</vt:lpstr>
      <vt:lpstr>KALENDER</vt:lpstr>
      <vt:lpstr>FOKUSOMRÅDER</vt:lpstr>
      <vt:lpstr>          Fred og konfliktforebygging / løsning</vt:lpstr>
      <vt:lpstr>         Sykdomsforebygging og behandling</vt:lpstr>
      <vt:lpstr>     Vann og sanitær</vt:lpstr>
      <vt:lpstr>           Barne- og mødrehelse</vt:lpstr>
      <vt:lpstr>         Grunnutdanning og leseferdigheter</vt:lpstr>
      <vt:lpstr>           Økonomi- og samfunnsutvikling</vt:lpstr>
      <vt:lpstr>TRF-komité i Rotary-klubbene</vt:lpstr>
      <vt:lpstr>TILBUD TIL UNGDOM, UNGE VOKSNE, STUDENTER OG YRKESAKTIVE</vt:lpstr>
      <vt:lpstr>UNGDOMSUTVEKLSING– Rotary Youth Exchange</vt:lpstr>
      <vt:lpstr>RYLA – Rotary Youth Leadership Award. Lederopplæring for ungdom</vt:lpstr>
      <vt:lpstr>PowerPoint-presentasjon</vt:lpstr>
      <vt:lpstr>ROTARACT</vt:lpstr>
      <vt:lpstr>GEORGIASTIPENDET- Georgia Rotary Student Program (GRSP)</vt:lpstr>
      <vt:lpstr>INTERNASJONALE SOMMERLEIRE</vt:lpstr>
      <vt:lpstr>FREDSSTIPEND Rotary Centers for International studies in peace and conflict resolution  </vt:lpstr>
      <vt:lpstr>Vocational Training Teams (VTT)</vt:lpstr>
      <vt:lpstr>PowerPoint-presentasjon</vt:lpstr>
      <vt:lpstr>ROTARY GRANT – tilskudd til prosjekter</vt:lpstr>
      <vt:lpstr>ULIKE TILSKUDD</vt:lpstr>
      <vt:lpstr>KVALIFISERING OG FORVALTNING - hva distriktet må gjøre:</vt:lpstr>
      <vt:lpstr>PowerPoint-presentasjon</vt:lpstr>
      <vt:lpstr>HUSK</vt:lpstr>
      <vt:lpstr>GLOBAL AND DISTRICT GRANTS</vt:lpstr>
      <vt:lpstr>KRAV TIL PROSJEKT</vt:lpstr>
      <vt:lpstr>PACKAGED GRANTS - en ny samarbeidsmodell</vt:lpstr>
      <vt:lpstr>PowerPoint-presentasjon</vt:lpstr>
      <vt:lpstr>STIPEND</vt:lpstr>
      <vt:lpstr>STØTTEORDRNING FOR STIPEND</vt:lpstr>
      <vt:lpstr>PowerPoint-presentasjon</vt:lpstr>
      <vt:lpstr>Annual Programs Fund</vt:lpstr>
    </vt:vector>
  </TitlesOfParts>
  <Company>ASV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ASKØY ROTARY KLUBB</dc:title>
  <dc:creator>IT-Tjenesten</dc:creator>
  <cp:lastModifiedBy>Sigbjørn Haugland</cp:lastModifiedBy>
  <cp:revision>348</cp:revision>
  <cp:lastPrinted>2011-11-10T20:36:44Z</cp:lastPrinted>
  <dcterms:created xsi:type="dcterms:W3CDTF">2017-12-30T12:29:02Z</dcterms:created>
  <dcterms:modified xsi:type="dcterms:W3CDTF">2018-02-06T13:14:31Z</dcterms:modified>
</cp:coreProperties>
</file>