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5" r:id="rId2"/>
    <p:sldMasterId id="2147483781" r:id="rId3"/>
  </p:sldMasterIdLst>
  <p:notesMasterIdLst>
    <p:notesMasterId r:id="rId25"/>
  </p:notesMasterIdLst>
  <p:handoutMasterIdLst>
    <p:handoutMasterId r:id="rId26"/>
  </p:handoutMasterIdLst>
  <p:sldIdLst>
    <p:sldId id="376" r:id="rId4"/>
    <p:sldId id="450" r:id="rId5"/>
    <p:sldId id="451" r:id="rId6"/>
    <p:sldId id="438" r:id="rId7"/>
    <p:sldId id="514" r:id="rId8"/>
    <p:sldId id="437" r:id="rId9"/>
    <p:sldId id="439" r:id="rId10"/>
    <p:sldId id="440" r:id="rId11"/>
    <p:sldId id="629" r:id="rId12"/>
    <p:sldId id="442" r:id="rId13"/>
    <p:sldId id="443" r:id="rId14"/>
    <p:sldId id="444" r:id="rId15"/>
    <p:sldId id="445" r:id="rId16"/>
    <p:sldId id="446" r:id="rId17"/>
    <p:sldId id="447" r:id="rId18"/>
    <p:sldId id="452" r:id="rId19"/>
    <p:sldId id="453" r:id="rId20"/>
    <p:sldId id="454" r:id="rId21"/>
    <p:sldId id="455" r:id="rId22"/>
    <p:sldId id="456" r:id="rId23"/>
    <p:sldId id="457" r:id="rId24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96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53CF6"/>
    <a:srgbClr val="4D4DE5"/>
    <a:srgbClr val="FFCCFF"/>
    <a:srgbClr val="CCFFFF"/>
    <a:srgbClr val="CCFFCC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596" y="90"/>
      </p:cViewPr>
      <p:guideLst>
        <p:guide orient="horz" pos="1796"/>
        <p:guide pos="2834"/>
      </p:guideLst>
    </p:cSldViewPr>
  </p:slideViewPr>
  <p:outlineViewPr>
    <p:cViewPr>
      <p:scale>
        <a:sx n="33" d="100"/>
        <a:sy n="33" d="100"/>
      </p:scale>
      <p:origin x="0" y="4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A50D4F8-9FFD-9C45-8284-FCAB3649B21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22078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="" val="1"/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Klikk for å redigere tekststiler i malen</a:t>
            </a:r>
          </a:p>
          <a:p>
            <a:pPr lvl="1"/>
            <a:r>
              <a:rPr lang="en-US" noProof="0"/>
              <a:t>Andre nivå</a:t>
            </a:r>
          </a:p>
          <a:p>
            <a:pPr lvl="2"/>
            <a:r>
              <a:rPr lang="en-US" noProof="0"/>
              <a:t>Tredje nivå</a:t>
            </a:r>
          </a:p>
          <a:p>
            <a:pPr lvl="3"/>
            <a:r>
              <a:rPr lang="en-US" noProof="0"/>
              <a:t>Fjerde nivå</a:t>
            </a:r>
          </a:p>
          <a:p>
            <a:pPr lvl="4"/>
            <a:r>
              <a:rPr lang="en-US" noProof="0"/>
              <a:t>Femte nivå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61A2E4C-9139-8C4C-ADFF-09EDE7C4396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93607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0F3872-E1D1-DE47-9FDF-64A986DDB3E2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Plassholder for lysbil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Plassholder for notat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nb-NO">
              <a:ea typeface="+mn-ea"/>
              <a:cs typeface="+mn-cs"/>
            </a:endParaRPr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689B4D7-1F97-7548-BBA4-DE864A0AF1BF}" type="slidenum">
              <a:rPr lang="nb-NO" smtClean="0">
                <a:latin typeface="Calibri" charset="0"/>
              </a:rPr>
              <a:pPr>
                <a:defRPr/>
              </a:pPr>
              <a:t>4</a:t>
            </a:fld>
            <a:endParaRPr lang="nb-NO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Plassholder for lysbil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Plassholder for notat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nb-NO">
              <a:ea typeface="+mn-ea"/>
              <a:cs typeface="+mn-cs"/>
            </a:endParaRPr>
          </a:p>
        </p:txBody>
      </p:sp>
      <p:sp>
        <p:nvSpPr>
          <p:cNvPr id="18436" name="Plassholder for lysbildenumm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41DF635-093F-B446-A88C-3F4576F8E6A6}" type="slidenum">
              <a:rPr lang="nb-NO" smtClean="0">
                <a:latin typeface="Calibri" charset="0"/>
              </a:rPr>
              <a:pPr>
                <a:defRPr/>
              </a:pPr>
              <a:t>7</a:t>
            </a:fld>
            <a:endParaRPr lang="nb-NO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Plassholder for lysbil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Plassholder for notat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>
                <a:ea typeface="+mn-ea"/>
                <a:cs typeface="+mn-cs"/>
              </a:rPr>
              <a:t>mobilizing massive resources to reach more children in the areas where the virus remains endemic</a:t>
            </a:r>
            <a:endParaRPr lang="nb-NO"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nb-NO">
              <a:ea typeface="+mn-ea"/>
              <a:cs typeface="+mn-cs"/>
            </a:endParaRPr>
          </a:p>
        </p:txBody>
      </p:sp>
      <p:sp>
        <p:nvSpPr>
          <p:cNvPr id="21508" name="Plassholder for lysbildenumm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AE696DF-60B5-264A-B736-2750290B2755}" type="slidenum">
              <a:rPr lang="nb-NO" smtClean="0">
                <a:latin typeface="Calibri" charset="0"/>
              </a:rPr>
              <a:pPr>
                <a:defRPr/>
              </a:pPr>
              <a:t>9</a:t>
            </a:fld>
            <a:endParaRPr lang="nb-NO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Plassholder for lysbil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Plassholder for notat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nb-NO">
              <a:ea typeface="+mn-ea"/>
              <a:cs typeface="+mn-cs"/>
            </a:endParaRPr>
          </a:p>
        </p:txBody>
      </p:sp>
      <p:sp>
        <p:nvSpPr>
          <p:cNvPr id="23556" name="Plassholder for lysbildenumm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BC781533-961D-7542-8D63-E85F6F5784E6}" type="slidenum">
              <a:rPr lang="en-GB" smtClean="0">
                <a:cs typeface="Arial" charset="0"/>
              </a:rPr>
              <a:pPr>
                <a:defRPr/>
              </a:pPr>
              <a:t>10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F3F58601-7AB8-4A4F-A88E-39CEDED04623}" type="slidenum">
              <a:rPr lang="en-US" smtClean="0">
                <a:latin typeface="Calibri" charset="0"/>
              </a:rPr>
              <a:pPr>
                <a:defRPr/>
              </a:pPr>
              <a:t>11</a:t>
            </a:fld>
            <a:endParaRPr lang="en-US">
              <a:latin typeface="Calibri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nb-NO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Plassholder for lysbil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ssholder for notat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nb-NO">
              <a:ea typeface="+mn-ea"/>
              <a:cs typeface="+mn-cs"/>
            </a:endParaRPr>
          </a:p>
        </p:txBody>
      </p:sp>
      <p:sp>
        <p:nvSpPr>
          <p:cNvPr id="27652" name="Plassholder for lysbildenumm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D8AE3F9-38D9-2843-8C8E-72D5D24ADC41}" type="slidenum">
              <a:rPr lang="en-GB" smtClean="0">
                <a:cs typeface="Arial" charset="0"/>
              </a:rPr>
              <a:pPr>
                <a:defRPr/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Plassholder for lysbil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Plassholder for notat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nb-NO">
              <a:ea typeface="+mn-ea"/>
              <a:cs typeface="+mn-cs"/>
            </a:endParaRPr>
          </a:p>
        </p:txBody>
      </p:sp>
      <p:sp>
        <p:nvSpPr>
          <p:cNvPr id="29700" name="Plassholder for lysbildenumm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682EE44-CA5F-6749-B0E9-BBF4F51EBA77}" type="slidenum">
              <a:rPr lang="en-GB" smtClean="0">
                <a:cs typeface="Arial" charset="0"/>
              </a:rPr>
              <a:pPr>
                <a:defRPr/>
              </a:pPr>
              <a:t>13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Plassholder for lysbil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Plassholder for notat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nb-NO">
              <a:ea typeface="+mn-ea"/>
              <a:cs typeface="+mn-cs"/>
            </a:endParaRPr>
          </a:p>
        </p:txBody>
      </p:sp>
      <p:sp>
        <p:nvSpPr>
          <p:cNvPr id="32772" name="Plassholder for lysbildenumm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AFE11C1-1FAA-2044-A3BB-7ECFF315A0E2}" type="slidenum">
              <a:rPr lang="en-GB" smtClean="0">
                <a:cs typeface="Arial" charset="0"/>
              </a:rPr>
              <a:pPr>
                <a:defRPr/>
              </a:pPr>
              <a:t>15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DE8B0-C9C4-CA45-82A2-A5F9271D791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102076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3B817-2021-0C47-B83E-A1E99FE67E7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723430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9529-44EB-A14B-BBA7-19901B9A5CC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998813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A4FDE-9FFD-3149-9FD0-C11514FD9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2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35443-FA61-F04E-BAAA-F19AF22C051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778999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60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42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28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8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9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06288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02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74836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57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74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10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99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77827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Dra bildet til plassholderen eller klikk ikonet for å legge til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5278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74280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4649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33956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1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1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08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09B8-FF56-2D4C-A172-9BD600C9326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3465964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92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30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10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49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66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80872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39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7EDCBF-7240-9E41-88D0-0F8DD7D5E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60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96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28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25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FAD9F51-E4DA-894C-9720-E43A5666C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45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556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38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7C2EBB2-AC88-9E49-94AD-6F3B411C4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91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7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45833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51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65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976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76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00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48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75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932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18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116095"/>
      </p:ext>
    </p:extLst>
  </p:cSld>
  <p:clrMapOvr>
    <a:masterClrMapping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2BCE0-FBEC-1D4F-9FFC-4ECF27E19F4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0503592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24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496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57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5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944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67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057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2171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8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5D0FC-5775-474D-80F2-FAABE0D9889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1044404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71ECA97-32B4-7D48-8937-C54B90A4D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24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169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D038F1B-D244-1845-98DD-B9227A1A7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09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32A7031-D120-1844-8204-AEDD901FE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10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861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004318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754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959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1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01625" y="1676400"/>
            <a:ext cx="8540750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8834A-355D-7747-A733-7EF19C6C7DA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670604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47FB0-0450-6E47-857E-2BF302262C2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85997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900" dirty="0">
                <a:solidFill>
                  <a:srgbClr val="BCBDC0"/>
                </a:solidFill>
                <a:latin typeface="Arial Narrow"/>
                <a:cs typeface="Arial Narrow"/>
              </a:rPr>
              <a:t>TITLE  |  </a:t>
            </a:r>
            <a:fld id="{2439D4B0-956E-0B4F-A2CD-5939B2A8402B}" type="slidenum">
              <a:rPr lang="en-US" sz="900" spc="300">
                <a:solidFill>
                  <a:srgbClr val="BCBDC0"/>
                </a:solidFill>
                <a:latin typeface="Arial Narrow"/>
                <a:cs typeface="Arial Narrow"/>
              </a:rPr>
              <a:pPr algn="r" eaLnBrk="0" hangingPunct="0">
                <a:defRPr/>
              </a:pPr>
              <a:t>‹#›</a:t>
            </a:fld>
            <a:r>
              <a:rPr lang="en-US" sz="900" spc="300" dirty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10243" name="Picture 5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4031" r:id="rId14"/>
    <p:sldLayoutId id="2147484032" r:id="rId15"/>
    <p:sldLayoutId id="2147483984" r:id="rId16"/>
    <p:sldLayoutId id="2147483985" r:id="rId17"/>
    <p:sldLayoutId id="2147483986" r:id="rId18"/>
    <p:sldLayoutId id="2147484033" r:id="rId19"/>
    <p:sldLayoutId id="2147483987" r:id="rId20"/>
    <p:sldLayoutId id="2147483988" r:id="rId21"/>
    <p:sldLayoutId id="2147483989" r:id="rId22"/>
    <p:sldLayoutId id="2147483990" r:id="rId23"/>
    <p:sldLayoutId id="2147483991" r:id="rId24"/>
    <p:sldLayoutId id="2147483992" r:id="rId25"/>
    <p:sldLayoutId id="2147483993" r:id="rId26"/>
    <p:sldLayoutId id="2147484034" r:id="rId27"/>
    <p:sldLayoutId id="2147483995" r:id="rId28"/>
    <p:sldLayoutId id="2147483996" r:id="rId29"/>
    <p:sldLayoutId id="2147483998" r:id="rId30"/>
    <p:sldLayoutId id="2147484036" r:id="rId31"/>
    <p:sldLayoutId id="2147484049" r:id="rId32"/>
    <p:sldLayoutId id="2147484050" r:id="rId33"/>
    <p:sldLayoutId id="2147484051" r:id="rId3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900" dirty="0">
                <a:solidFill>
                  <a:srgbClr val="BCBDC0"/>
                </a:solidFill>
                <a:latin typeface="Arial Narrow"/>
                <a:cs typeface="Arial Narrow"/>
              </a:rPr>
              <a:t>TITLE |  </a:t>
            </a:r>
            <a:fld id="{AE72E29A-C469-5946-96C1-E378EDA74254}" type="slidenum">
              <a:rPr lang="en-US" sz="900" spc="300">
                <a:solidFill>
                  <a:srgbClr val="BCBDC0"/>
                </a:solidFill>
                <a:latin typeface="Arial Narrow"/>
                <a:cs typeface="Arial Narrow"/>
              </a:rPr>
              <a:pPr algn="r" eaLnBrk="0" hangingPunct="0">
                <a:defRPr/>
              </a:pPr>
              <a:t>‹#›</a:t>
            </a:fld>
            <a:r>
              <a:rPr lang="en-US" sz="900" spc="300" dirty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3999" r:id="rId8"/>
    <p:sldLayoutId id="2147484000" r:id="rId9"/>
    <p:sldLayoutId id="2147484001" r:id="rId10"/>
    <p:sldLayoutId id="2147484002" r:id="rId11"/>
    <p:sldLayoutId id="2147484044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4008" r:id="rId18"/>
    <p:sldLayoutId id="2147484009" r:id="rId19"/>
    <p:sldLayoutId id="2147484010" r:id="rId20"/>
    <p:sldLayoutId id="2147484011" r:id="rId21"/>
    <p:sldLayoutId id="2147484045" r:id="rId22"/>
    <p:sldLayoutId id="2147484012" r:id="rId23"/>
    <p:sldLayoutId id="2147484046" r:id="rId24"/>
    <p:sldLayoutId id="2147484047" r:id="rId25"/>
    <p:sldLayoutId id="2147484013" r:id="rId26"/>
    <p:sldLayoutId id="2147484014" r:id="rId27"/>
    <p:sldLayoutId id="2147484015" r:id="rId28"/>
    <p:sldLayoutId id="2147484016" r:id="rId29"/>
    <p:sldLayoutId id="2147484017" r:id="rId3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jpeg"/><Relationship Id="rId5" Type="http://schemas.openxmlformats.org/officeDocument/2006/relationships/image" Target="../media/image36.wmf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39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no/index.php?pageid=443" TargetMode="Externa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br>
              <a:rPr lang="nb-NO" altLang="nb-NO" dirty="0">
                <a:solidFill>
                  <a:schemeClr val="bg2"/>
                </a:solidFill>
                <a:ea typeface="+mj-ea"/>
              </a:rPr>
            </a:br>
            <a:r>
              <a:rPr lang="nb-NO" altLang="nb-NO" dirty="0">
                <a:solidFill>
                  <a:schemeClr val="bg2"/>
                </a:solidFill>
                <a:ea typeface="+mj-ea"/>
              </a:rPr>
              <a:t>Informasjon om</a:t>
            </a:r>
            <a:br>
              <a:rPr lang="nb-NO" altLang="nb-NO" dirty="0">
                <a:solidFill>
                  <a:schemeClr val="bg2"/>
                </a:solidFill>
                <a:ea typeface="+mj-ea"/>
              </a:rPr>
            </a:br>
            <a:r>
              <a:rPr lang="nb-NO" altLang="nb-NO" sz="2800" dirty="0">
                <a:solidFill>
                  <a:schemeClr val="bg2"/>
                </a:solidFill>
                <a:ea typeface="+mj-ea"/>
              </a:rPr>
              <a:t>internasjonale prosjekt med </a:t>
            </a:r>
            <a:r>
              <a:rPr lang="nb-NO" altLang="nb-NO" sz="2800" dirty="0" err="1">
                <a:solidFill>
                  <a:schemeClr val="bg2"/>
                </a:solidFill>
                <a:ea typeface="+mj-ea"/>
              </a:rPr>
              <a:t>hovudvekt</a:t>
            </a:r>
            <a:r>
              <a:rPr lang="nb-NO" altLang="nb-NO" sz="2800" dirty="0">
                <a:solidFill>
                  <a:schemeClr val="bg2"/>
                </a:solidFill>
                <a:ea typeface="+mj-ea"/>
              </a:rPr>
              <a:t> på polio </a:t>
            </a:r>
            <a:r>
              <a:rPr lang="nb-NO" altLang="nb-NO" sz="2800" dirty="0" err="1">
                <a:solidFill>
                  <a:schemeClr val="bg2"/>
                </a:solidFill>
                <a:ea typeface="+mj-ea"/>
              </a:rPr>
              <a:t>plus</a:t>
            </a:r>
            <a:r>
              <a:rPr lang="nb-NO" altLang="nb-NO" sz="2800" dirty="0">
                <a:solidFill>
                  <a:schemeClr val="bg2"/>
                </a:solidFill>
                <a:ea typeface="+mj-ea"/>
              </a:rPr>
              <a:t> og </a:t>
            </a:r>
            <a:r>
              <a:rPr lang="nb-NO" altLang="nb-NO" sz="2800" dirty="0" err="1">
                <a:solidFill>
                  <a:schemeClr val="bg2"/>
                </a:solidFill>
                <a:ea typeface="+mj-ea"/>
              </a:rPr>
              <a:t>shelterbox</a:t>
            </a:r>
            <a:endParaRPr lang="en-GB" dirty="0">
              <a:ea typeface="+mj-ea"/>
            </a:endParaRPr>
          </a:p>
        </p:txBody>
      </p:sp>
      <p:sp>
        <p:nvSpPr>
          <p:cNvPr id="34818" name="Undertittel 1"/>
          <p:cNvSpPr>
            <a:spLocks noGrp="1"/>
          </p:cNvSpPr>
          <p:nvPr>
            <p:ph type="subTitle" idx="1"/>
          </p:nvPr>
        </p:nvSpPr>
        <p:spPr bwMode="auto">
          <a:xfrm>
            <a:off x="1619672" y="4653136"/>
            <a:ext cx="6400800" cy="950912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Arial Narrow"/>
                <a:cs typeface="Arial Narrow"/>
              </a:rPr>
              <a:t>Rotary </a:t>
            </a:r>
            <a:r>
              <a:rPr lang="mr-IN" dirty="0">
                <a:latin typeface="Arial Narrow"/>
                <a:cs typeface="Arial Narrow"/>
              </a:rPr>
              <a:t>–</a:t>
            </a:r>
            <a:r>
              <a:rPr lang="en-GB" dirty="0">
                <a:latin typeface="Arial Narrow"/>
                <a:cs typeface="Arial Narrow"/>
              </a:rPr>
              <a:t> en </a:t>
            </a:r>
            <a:r>
              <a:rPr lang="en-GB" dirty="0" err="1">
                <a:latin typeface="Arial Narrow"/>
                <a:cs typeface="Arial Narrow"/>
              </a:rPr>
              <a:t>sørvisorganisasjon</a:t>
            </a:r>
            <a:r>
              <a:rPr lang="en-GB" dirty="0">
                <a:latin typeface="Arial Narrow"/>
                <a:cs typeface="Arial Narrow"/>
              </a:rPr>
              <a:t> med </a:t>
            </a:r>
            <a:r>
              <a:rPr lang="en-GB" dirty="0" err="1">
                <a:latin typeface="Arial Narrow"/>
                <a:cs typeface="Arial Narrow"/>
              </a:rPr>
              <a:t>yrkesbasert</a:t>
            </a:r>
            <a:r>
              <a:rPr lang="en-GB" dirty="0">
                <a:latin typeface="Arial Narrow"/>
                <a:cs typeface="Arial Narrow"/>
              </a:rPr>
              <a:t> </a:t>
            </a:r>
            <a:r>
              <a:rPr lang="en-GB" dirty="0" err="1">
                <a:latin typeface="Arial Narrow"/>
                <a:cs typeface="Arial Narrow"/>
              </a:rPr>
              <a:t>medlemsskap</a:t>
            </a:r>
            <a:endParaRPr lang="en-GB" dirty="0">
              <a:latin typeface="Arial Narrow"/>
              <a:cs typeface="Arial Narrow"/>
            </a:endParaRPr>
          </a:p>
        </p:txBody>
      </p:sp>
      <p:pic>
        <p:nvPicPr>
          <p:cNvPr id="34820" name="Picture 4" descr="Logo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792788"/>
            <a:ext cx="13684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703638" y="822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n-US" sz="1800"/>
            </a:br>
            <a:endParaRPr lang="en-US" sz="1800"/>
          </a:p>
        </p:txBody>
      </p:sp>
      <p:pic>
        <p:nvPicPr>
          <p:cNvPr id="34822" name="Picture 6" descr="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150971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18748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186055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2" descr="DSC022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4076700"/>
            <a:ext cx="3844925" cy="23526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8242" name="Picture 4" descr="Mr  Bill Gates  Governor's For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268413"/>
            <a:ext cx="3854450" cy="2651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8243" name="Text Box 4"/>
          <p:cNvSpPr txBox="1">
            <a:spLocks noChangeArrowheads="1"/>
          </p:cNvSpPr>
          <p:nvPr/>
        </p:nvSpPr>
        <p:spPr bwMode="auto">
          <a:xfrm>
            <a:off x="650875" y="6021388"/>
            <a:ext cx="3854450" cy="701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GB" sz="1800" b="1">
                <a:solidFill>
                  <a:srgbClr val="CC0000"/>
                </a:solidFill>
              </a:rPr>
              <a:t>June: </a:t>
            </a:r>
            <a:r>
              <a:rPr lang="en-GB" sz="1800"/>
              <a:t>Sultan of Sokoto &amp; traditional leaders constitute Polio Committee</a:t>
            </a:r>
            <a:endParaRPr lang="en-US" sz="1800"/>
          </a:p>
        </p:txBody>
      </p:sp>
      <p:sp>
        <p:nvSpPr>
          <p:cNvPr id="138244" name="Text Box 5"/>
          <p:cNvSpPr txBox="1">
            <a:spLocks noChangeArrowheads="1"/>
          </p:cNvSpPr>
          <p:nvPr/>
        </p:nvSpPr>
        <p:spPr bwMode="auto">
          <a:xfrm>
            <a:off x="650875" y="3368675"/>
            <a:ext cx="3854450" cy="701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GB" sz="1800" b="1">
                <a:solidFill>
                  <a:srgbClr val="CC0000"/>
                </a:solidFill>
              </a:rPr>
              <a:t>Feb: </a:t>
            </a:r>
            <a:r>
              <a:rPr lang="en-GB" sz="1800"/>
              <a:t>Nigeria's state Governors sign</a:t>
            </a:r>
          </a:p>
          <a:p>
            <a:pPr eaLnBrk="1" hangingPunct="1">
              <a:lnSpc>
                <a:spcPct val="110000"/>
              </a:lnSpc>
            </a:pPr>
            <a:r>
              <a:rPr lang="en-GB" sz="1800" i="1"/>
              <a:t>'Abuja Commitments on Polio'</a:t>
            </a:r>
            <a:endParaRPr lang="en-US" sz="1800" i="1"/>
          </a:p>
        </p:txBody>
      </p:sp>
      <p:sp>
        <p:nvSpPr>
          <p:cNvPr id="138245" name="Rectangle 6"/>
          <p:cNvSpPr>
            <a:spLocks noChangeArrowheads="1"/>
          </p:cNvSpPr>
          <p:nvPr/>
        </p:nvSpPr>
        <p:spPr bwMode="auto">
          <a:xfrm>
            <a:off x="450850" y="260350"/>
            <a:ext cx="83089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GB" sz="3200" b="1"/>
              <a:t>New Tactics in Nigeria: </a:t>
            </a:r>
            <a:br>
              <a:rPr lang="en-GB" sz="3200" b="1"/>
            </a:br>
            <a:r>
              <a:rPr lang="en-GB" sz="3200"/>
              <a:t>engaging sub-national &amp; local leaders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03838" y="1341438"/>
            <a:ext cx="3189287" cy="5373687"/>
            <a:chOff x="3619" y="845"/>
            <a:chExt cx="2177" cy="3385"/>
          </a:xfrm>
        </p:grpSpPr>
        <p:grpSp>
          <p:nvGrpSpPr>
            <p:cNvPr id="138249" name="Group 8"/>
            <p:cNvGrpSpPr>
              <a:grpSpLocks/>
            </p:cNvGrpSpPr>
            <p:nvPr/>
          </p:nvGrpSpPr>
          <p:grpSpPr bwMode="auto">
            <a:xfrm>
              <a:off x="3783" y="845"/>
              <a:ext cx="1984" cy="2019"/>
              <a:chOff x="3783" y="845"/>
              <a:chExt cx="1984" cy="2019"/>
            </a:xfrm>
          </p:grpSpPr>
          <p:pic>
            <p:nvPicPr>
              <p:cNvPr id="138251" name="Picture 58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2"/>
              <a:stretch>
                <a:fillRect/>
              </a:stretch>
            </p:blipFill>
            <p:spPr bwMode="auto">
              <a:xfrm>
                <a:off x="3783" y="1085"/>
                <a:ext cx="1984" cy="1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8252" name="Text Box 57"/>
              <p:cNvSpPr txBox="1">
                <a:spLocks noChangeArrowheads="1"/>
              </p:cNvSpPr>
              <p:nvPr/>
            </p:nvSpPr>
            <p:spPr bwMode="auto">
              <a:xfrm>
                <a:off x="4118" y="845"/>
                <a:ext cx="131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/>
                  <a:t>3</a:t>
                </a:r>
                <a:r>
                  <a:rPr lang="en-US" sz="1800" b="1" baseline="30000"/>
                  <a:t>rd</a:t>
                </a:r>
                <a:r>
                  <a:rPr lang="en-US" sz="1800" b="1"/>
                  <a:t> Quarter 2008</a:t>
                </a:r>
              </a:p>
            </p:txBody>
          </p:sp>
          <p:sp>
            <p:nvSpPr>
              <p:cNvPr id="138253" name="Line 11"/>
              <p:cNvSpPr>
                <a:spLocks noChangeShapeType="1"/>
              </p:cNvSpPr>
              <p:nvPr/>
            </p:nvSpPr>
            <p:spPr bwMode="auto">
              <a:xfrm rot="16200000" flipH="1">
                <a:off x="4667" y="2455"/>
                <a:ext cx="31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54" name="Text Box 57"/>
              <p:cNvSpPr txBox="1">
                <a:spLocks noChangeArrowheads="1"/>
              </p:cNvSpPr>
              <p:nvPr/>
            </p:nvSpPr>
            <p:spPr bwMode="auto">
              <a:xfrm>
                <a:off x="4119" y="2631"/>
                <a:ext cx="131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/>
                  <a:t>4</a:t>
                </a:r>
                <a:r>
                  <a:rPr lang="en-US" sz="1800" b="1" baseline="30000"/>
                  <a:t>th</a:t>
                </a:r>
                <a:r>
                  <a:rPr lang="en-US" sz="1800" b="1"/>
                  <a:t> Quarter 2009</a:t>
                </a:r>
              </a:p>
            </p:txBody>
          </p:sp>
        </p:grpSp>
        <p:pic>
          <p:nvPicPr>
            <p:cNvPr id="138250" name="Picture 45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" y="2845"/>
              <a:ext cx="2177" cy="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8247" name="Picture 2" descr="C:\Users\Solengen\AppData\Local\Microsoft\Windows\Temporary Internet Files\Content.IE5\XFD1BNNZ\wh-4p-ol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357188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Plassholder for lysbilde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245225"/>
            <a:ext cx="22860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9066A3-8F6E-C049-88F1-B0CA9E864898}" type="slidenum">
              <a:rPr lang="nb-NO" sz="1400"/>
              <a:pPr eaLnBrk="1" hangingPunct="1"/>
              <a:t>10</a:t>
            </a:fld>
            <a:endParaRPr lang="nb-NO" sz="1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4" descr="Partners-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8027987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/>
          </p:cNvPr>
          <p:cNvSpPr/>
          <p:nvPr/>
        </p:nvSpPr>
        <p:spPr>
          <a:xfrm>
            <a:off x="323850" y="2349500"/>
            <a:ext cx="7993063" cy="3743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/>
          </a:p>
        </p:txBody>
      </p:sp>
      <p:sp>
        <p:nvSpPr>
          <p:cNvPr id="140291" name="TekstSylinder 4"/>
          <p:cNvSpPr txBox="1">
            <a:spLocks noChangeArrowheads="1"/>
          </p:cNvSpPr>
          <p:nvPr/>
        </p:nvSpPr>
        <p:spPr bwMode="auto">
          <a:xfrm>
            <a:off x="539750" y="2997200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nb-NO" sz="1800" b="1">
                <a:latin typeface="Calibri" charset="0"/>
              </a:rPr>
              <a:t>WHO</a:t>
            </a:r>
          </a:p>
        </p:txBody>
      </p:sp>
      <p:sp>
        <p:nvSpPr>
          <p:cNvPr id="140292" name="TekstSylinder 5"/>
          <p:cNvSpPr txBox="1">
            <a:spLocks noChangeArrowheads="1"/>
          </p:cNvSpPr>
          <p:nvPr/>
        </p:nvSpPr>
        <p:spPr bwMode="auto">
          <a:xfrm>
            <a:off x="2700338" y="2997200"/>
            <a:ext cx="1655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nb-NO" sz="1800" b="1">
                <a:latin typeface="Calibri" charset="0"/>
              </a:rPr>
              <a:t>ROTARY</a:t>
            </a:r>
          </a:p>
        </p:txBody>
      </p:sp>
      <p:sp>
        <p:nvSpPr>
          <p:cNvPr id="140293" name="TekstSylinder 6"/>
          <p:cNvSpPr txBox="1">
            <a:spLocks noChangeArrowheads="1"/>
          </p:cNvSpPr>
          <p:nvPr/>
        </p:nvSpPr>
        <p:spPr bwMode="auto">
          <a:xfrm>
            <a:off x="4787900" y="2997200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nb-NO" sz="1800" b="1">
                <a:latin typeface="Calibri" charset="0"/>
              </a:rPr>
              <a:t>UNICEF</a:t>
            </a:r>
          </a:p>
        </p:txBody>
      </p:sp>
      <p:sp>
        <p:nvSpPr>
          <p:cNvPr id="140294" name="TekstSylinder 7"/>
          <p:cNvSpPr txBox="1">
            <a:spLocks noChangeArrowheads="1"/>
          </p:cNvSpPr>
          <p:nvPr/>
        </p:nvSpPr>
        <p:spPr bwMode="auto">
          <a:xfrm>
            <a:off x="6804025" y="2708275"/>
            <a:ext cx="2089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nb-NO" sz="1800" b="1">
                <a:latin typeface="Calibri" charset="0"/>
              </a:rPr>
              <a:t>Center for Disease Control</a:t>
            </a:r>
          </a:p>
        </p:txBody>
      </p:sp>
      <p:sp>
        <p:nvSpPr>
          <p:cNvPr id="140295" name="TekstSylinder 8"/>
          <p:cNvSpPr txBox="1">
            <a:spLocks noChangeArrowheads="1"/>
          </p:cNvSpPr>
          <p:nvPr/>
        </p:nvSpPr>
        <p:spPr bwMode="auto">
          <a:xfrm>
            <a:off x="827088" y="4221163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800" b="1">
                <a:latin typeface="Calibri" charset="0"/>
              </a:rPr>
              <a:t>Verdens Helseorganisasjon, Unicef  og CDC er garantistene for </a:t>
            </a:r>
          </a:p>
          <a:p>
            <a:pPr eaLnBrk="1" hangingPunct="1">
              <a:buFont typeface="Arial" charset="0"/>
              <a:buChar char="•"/>
            </a:pPr>
            <a:r>
              <a:rPr lang="nb-NO" sz="1800">
                <a:latin typeface="Calibri" charset="0"/>
              </a:rPr>
              <a:t>   utvikling av vaksiner </a:t>
            </a:r>
          </a:p>
          <a:p>
            <a:pPr eaLnBrk="1" hangingPunct="1">
              <a:buFont typeface="Arial" charset="0"/>
              <a:buChar char="•"/>
            </a:pPr>
            <a:r>
              <a:rPr lang="nb-NO" sz="1800">
                <a:latin typeface="Calibri" charset="0"/>
              </a:rPr>
              <a:t>   gjennomføring av vaksinering</a:t>
            </a:r>
          </a:p>
          <a:p>
            <a:pPr eaLnBrk="1" hangingPunct="1">
              <a:buFont typeface="Arial" charset="0"/>
              <a:buChar char="•"/>
            </a:pPr>
            <a:r>
              <a:rPr lang="nb-NO" sz="1800">
                <a:latin typeface="Calibri" charset="0"/>
              </a:rPr>
              <a:t>   bruk av metoder og rapportering som virker</a:t>
            </a:r>
          </a:p>
        </p:txBody>
      </p:sp>
      <p:sp>
        <p:nvSpPr>
          <p:cNvPr id="140296" name="TekstSylinder 9"/>
          <p:cNvSpPr txBox="1">
            <a:spLocks noChangeArrowheads="1"/>
          </p:cNvSpPr>
          <p:nvPr/>
        </p:nvSpPr>
        <p:spPr bwMode="auto">
          <a:xfrm>
            <a:off x="900113" y="5589588"/>
            <a:ext cx="741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800" b="1">
                <a:latin typeface="Calibri" charset="0"/>
              </a:rPr>
              <a:t>Rotary </a:t>
            </a:r>
            <a:r>
              <a:rPr lang="nb-NO" sz="1800">
                <a:latin typeface="Calibri" charset="0"/>
              </a:rPr>
              <a:t>er pådriver , ”fund-raiser” og vaktbikkje…</a:t>
            </a:r>
          </a:p>
        </p:txBody>
      </p:sp>
      <p:sp>
        <p:nvSpPr>
          <p:cNvPr id="140297" name="TekstSylinder 10"/>
          <p:cNvSpPr txBox="1">
            <a:spLocks noChangeArrowheads="1"/>
          </p:cNvSpPr>
          <p:nvPr/>
        </p:nvSpPr>
        <p:spPr bwMode="auto">
          <a:xfrm>
            <a:off x="1331913" y="3500438"/>
            <a:ext cx="720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2800" b="1">
                <a:solidFill>
                  <a:srgbClr val="0070C0"/>
                </a:solidFill>
                <a:latin typeface="Calibri" charset="0"/>
              </a:rPr>
              <a:t>The Global Polio Eredication Initiative </a:t>
            </a:r>
          </a:p>
        </p:txBody>
      </p:sp>
      <p:pic>
        <p:nvPicPr>
          <p:cNvPr id="140301" name="Picture 12" descr="Logo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732463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4" descr="DSCN00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692150"/>
            <a:ext cx="378936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8" name="Picture 5" descr="CIMG069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325688"/>
            <a:ext cx="4968875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TekstSylinder 3"/>
          <p:cNvSpPr txBox="1">
            <a:spLocks noChangeArrowheads="1"/>
          </p:cNvSpPr>
          <p:nvPr/>
        </p:nvSpPr>
        <p:spPr bwMode="auto">
          <a:xfrm>
            <a:off x="4354513" y="428625"/>
            <a:ext cx="4681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 i="1"/>
              <a:t>MEN …. den 29.september 2010 ble 1 nytt tilfelle i vestre Tajikstan på få dager til en epidemi.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28705"/>
          <a:stretch>
            <a:fillRect/>
          </a:stretch>
        </p:blipFill>
        <p:spPr bwMode="auto">
          <a:xfrm>
            <a:off x="323850" y="1557338"/>
            <a:ext cx="6913563" cy="333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496300" cy="7207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10000"/>
              </a:lnSpc>
              <a:defRPr/>
            </a:pPr>
            <a:br>
              <a:rPr lang="en-GB" sz="3200" b="1">
                <a:solidFill>
                  <a:srgbClr val="990033"/>
                </a:solidFill>
                <a:latin typeface="Arial" charset="0"/>
                <a:ea typeface="+mj-ea"/>
                <a:cs typeface="+mj-cs"/>
              </a:rPr>
            </a:br>
            <a:br>
              <a:rPr lang="en-GB" sz="3200" b="1">
                <a:solidFill>
                  <a:srgbClr val="990033"/>
                </a:solidFill>
                <a:latin typeface="Arial" charset="0"/>
                <a:ea typeface="+mj-ea"/>
                <a:cs typeface="+mj-cs"/>
              </a:rPr>
            </a:br>
            <a:r>
              <a:rPr lang="en-GB" sz="3200" b="1" i="1">
                <a:solidFill>
                  <a:schemeClr val="accent2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en-GB" sz="3200" b="1">
                <a:solidFill>
                  <a:srgbClr val="990033"/>
                </a:solidFill>
                <a:latin typeface="Arial" charset="0"/>
                <a:ea typeface="+mj-ea"/>
                <a:cs typeface="+mj-cs"/>
              </a:rPr>
              <a:t> </a:t>
            </a:r>
            <a:br>
              <a:rPr lang="en-GB" sz="3200" b="1">
                <a:solidFill>
                  <a:srgbClr val="000066"/>
                </a:solidFill>
                <a:latin typeface="Arial" charset="0"/>
                <a:ea typeface="+mj-ea"/>
                <a:cs typeface="+mj-cs"/>
              </a:rPr>
            </a:br>
            <a:endParaRPr lang="en-US" sz="2500" b="1" i="1">
              <a:solidFill>
                <a:schemeClr val="accent2"/>
              </a:solidFill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373779" name="Picture 6" descr="CIMG078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6" b="20927"/>
          <a:stretch>
            <a:fillRect/>
          </a:stretch>
        </p:blipFill>
        <p:spPr bwMode="auto">
          <a:xfrm>
            <a:off x="4787900" y="3181350"/>
            <a:ext cx="4138613" cy="2551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4391" name="Picture 2" descr="C:\Users\Solengen\AppData\Local\Microsoft\Windows\Temporary Internet Files\Content.IE5\XFD1BNNZ\wh-4p-o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357188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2" name="TekstSylinder 32"/>
          <p:cNvSpPr txBox="1">
            <a:spLocks noChangeArrowheads="1"/>
          </p:cNvSpPr>
          <p:nvPr/>
        </p:nvSpPr>
        <p:spPr bwMode="auto">
          <a:xfrm>
            <a:off x="323850" y="5013325"/>
            <a:ext cx="40322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 i="1"/>
              <a:t>Massiv innsats og beredskap gjorde at smitten ikke spredte seg!</a:t>
            </a:r>
          </a:p>
        </p:txBody>
      </p:sp>
      <p:sp>
        <p:nvSpPr>
          <p:cNvPr id="144393" name="Rektangel 30"/>
          <p:cNvSpPr>
            <a:spLocks noChangeArrowheads="1"/>
          </p:cNvSpPr>
          <p:nvPr/>
        </p:nvSpPr>
        <p:spPr bwMode="auto">
          <a:xfrm>
            <a:off x="611188" y="549275"/>
            <a:ext cx="66182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b="1"/>
              <a:t>…. og mer enn 400 barn ble alvorlig rammet</a:t>
            </a:r>
          </a:p>
          <a:p>
            <a:pPr>
              <a:buFontTx/>
              <a:buChar char="-"/>
            </a:pPr>
            <a:r>
              <a:rPr lang="nb-NO" sz="1800" b="1"/>
              <a:t> blant annet fordi </a:t>
            </a:r>
            <a:r>
              <a:rPr lang="en-GB" sz="1800" b="1"/>
              <a:t>Tajiskstan ikke hadde vaksinert godt nok</a:t>
            </a:r>
            <a:endParaRPr lang="nb-NO" sz="1800">
              <a:latin typeface="Calibri" charset="0"/>
            </a:endParaRPr>
          </a:p>
        </p:txBody>
      </p:sp>
      <p:pic>
        <p:nvPicPr>
          <p:cNvPr id="144394" name="Picture 12" descr="Logo-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>
                <a:latin typeface="Arial" charset="0"/>
                <a:ea typeface="+mj-ea"/>
                <a:cs typeface="+mj-cs"/>
              </a:rPr>
              <a:t>PolioPlus</a:t>
            </a:r>
          </a:p>
        </p:txBody>
      </p:sp>
      <p:sp>
        <p:nvSpPr>
          <p:cNvPr id="17411" name="Plassholder for innhold 4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323850" y="1498600"/>
            <a:ext cx="5156200" cy="46275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charset="0"/>
              <a:buChar char="Ø"/>
              <a:defRPr/>
            </a:pPr>
            <a:r>
              <a:rPr lang="nb-NO" dirty="0" err="1">
                <a:latin typeface="Arial" charset="0"/>
                <a:ea typeface="+mn-ea"/>
                <a:cs typeface="+mn-cs"/>
              </a:rPr>
              <a:t>PolioPlus</a:t>
            </a:r>
            <a:r>
              <a:rPr lang="nb-NO" dirty="0">
                <a:latin typeface="Arial" charset="0"/>
                <a:ea typeface="+mn-ea"/>
                <a:cs typeface="+mn-cs"/>
              </a:rPr>
              <a:t> resultater: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Ø"/>
              <a:defRPr/>
            </a:pPr>
            <a:r>
              <a:rPr lang="nb-NO" dirty="0">
                <a:latin typeface="Arial" charset="0"/>
                <a:ea typeface="+mn-ea"/>
                <a:cs typeface="+mn-cs"/>
              </a:rPr>
              <a:t>20 år med prosjekter og aktivt arbeide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Ø"/>
              <a:defRPr/>
            </a:pPr>
            <a:r>
              <a:rPr lang="nb-NO" dirty="0">
                <a:latin typeface="Arial" charset="0"/>
                <a:ea typeface="+mn-ea"/>
                <a:cs typeface="+mn-cs"/>
              </a:rPr>
              <a:t>20 millioner frivillige fra mere enn 200 land har deltatt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Ø"/>
              <a:defRPr/>
            </a:pPr>
            <a:r>
              <a:rPr lang="nb-NO" dirty="0">
                <a:latin typeface="Arial" charset="0"/>
                <a:ea typeface="+mn-ea"/>
                <a:cs typeface="+mn-cs"/>
              </a:rPr>
              <a:t>Mere enn 2 milliarder barn er vaksiner de siste årene! </a:t>
            </a:r>
            <a:br>
              <a:rPr lang="nb-NO" dirty="0">
                <a:latin typeface="Arial" charset="0"/>
                <a:ea typeface="+mn-ea"/>
                <a:cs typeface="+mn-cs"/>
              </a:rPr>
            </a:br>
            <a:endParaRPr lang="nb-NO" dirty="0">
              <a:latin typeface="Arial" charset="0"/>
              <a:ea typeface="+mn-ea"/>
              <a:cs typeface="+mn-cs"/>
            </a:endParaRPr>
          </a:p>
          <a:p>
            <a:pPr algn="ctr" eaLnBrk="1" hangingPunct="1">
              <a:buClr>
                <a:schemeClr val="tx1"/>
              </a:buClr>
              <a:buFont typeface="Wingdings" charset="0"/>
              <a:buNone/>
              <a:defRPr/>
            </a:pPr>
            <a:r>
              <a:rPr lang="nb-NO" sz="3600" b="1" dirty="0">
                <a:latin typeface="Monotype Corsiva" charset="0"/>
                <a:ea typeface="+mn-ea"/>
                <a:cs typeface="+mn-cs"/>
              </a:rPr>
              <a:t>Vi har grunn til å være stolte!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Ø"/>
              <a:defRPr/>
            </a:pPr>
            <a:endParaRPr lang="nb-NO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7412" name="Plassholder for innhold 8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5816600" y="1600200"/>
            <a:ext cx="28702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nb-NO">
              <a:ea typeface="+mn-ea"/>
              <a:cs typeface="+mn-cs"/>
            </a:endParaRPr>
          </a:p>
        </p:txBody>
      </p:sp>
      <p:sp>
        <p:nvSpPr>
          <p:cNvPr id="146438" name="Plassholder for lysbilde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245225"/>
            <a:ext cx="22860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F49E7E-F09D-E34F-8318-58B274493365}" type="slidenum">
              <a:rPr lang="nb-NO" sz="1400"/>
              <a:pPr eaLnBrk="1" hangingPunct="1"/>
              <a:t>14</a:t>
            </a:fld>
            <a:endParaRPr lang="nb-NO" sz="1400"/>
          </a:p>
        </p:txBody>
      </p:sp>
      <p:pic>
        <p:nvPicPr>
          <p:cNvPr id="14643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268413"/>
            <a:ext cx="32194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ekstSylinder 6"/>
          <p:cNvSpPr txBox="1">
            <a:spLocks noChangeArrowheads="1"/>
          </p:cNvSpPr>
          <p:nvPr/>
        </p:nvSpPr>
        <p:spPr bwMode="auto">
          <a:xfrm>
            <a:off x="5724525" y="2182813"/>
            <a:ext cx="32400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nb-NO"/>
          </a:p>
          <a:p>
            <a:pPr eaLnBrk="1" hangingPunct="1"/>
            <a:r>
              <a:rPr lang="nb-NO"/>
              <a:t>Verdens ledende personligheter støtter nå Rotarys videre kamp mot polio.</a:t>
            </a:r>
          </a:p>
          <a:p>
            <a:pPr eaLnBrk="1" hangingPunct="1"/>
            <a:endParaRPr lang="nb-NO"/>
          </a:p>
          <a:p>
            <a:pPr eaLnBrk="1" hangingPunct="1"/>
            <a:r>
              <a:rPr lang="nb-NO"/>
              <a:t>Men hver og en av oss kan også bidra….</a:t>
            </a:r>
          </a:p>
        </p:txBody>
      </p:sp>
      <p:sp>
        <p:nvSpPr>
          <p:cNvPr id="147458" name="TekstSylinder 7"/>
          <p:cNvSpPr txBox="1">
            <a:spLocks noChangeArrowheads="1"/>
          </p:cNvSpPr>
          <p:nvPr/>
        </p:nvSpPr>
        <p:spPr bwMode="auto">
          <a:xfrm>
            <a:off x="5724525" y="1341438"/>
            <a:ext cx="352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3200" b="1"/>
              <a:t>Vi er </a:t>
            </a:r>
            <a:r>
              <a:rPr lang="nb-NO" sz="3200" b="1" u="sng"/>
              <a:t>så</a:t>
            </a:r>
            <a:r>
              <a:rPr lang="nb-NO" sz="3200" b="1"/>
              <a:t> nære … </a:t>
            </a:r>
          </a:p>
        </p:txBody>
      </p:sp>
      <p:pic>
        <p:nvPicPr>
          <p:cNvPr id="147459" name="Picture 2" descr="C:\Users\Solengen\AppData\Local\Microsoft\Windows\Temporary Internet Files\Content.IE5\XFD1BNNZ\wh-4p-o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357188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0" name="Plassholder for dato 1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245225"/>
            <a:ext cx="22860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3B5727-38A3-9A4B-AC4E-7BBF9DC64F03}" type="datetime1">
              <a:rPr lang="nb-NO"/>
              <a:pPr eaLnBrk="1" hangingPunct="1"/>
              <a:t>23.01.2018</a:t>
            </a:fld>
            <a:endParaRPr lang="nb-NO"/>
          </a:p>
        </p:txBody>
      </p:sp>
      <p:sp>
        <p:nvSpPr>
          <p:cNvPr id="147461" name="Plassholder for bunntekst 2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/>
              <a:t>"Rotaryskolen i D2250"</a:t>
            </a:r>
          </a:p>
        </p:txBody>
      </p:sp>
      <p:sp>
        <p:nvSpPr>
          <p:cNvPr id="147462" name="Plassholder for lysbilde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245225"/>
            <a:ext cx="2286000" cy="4762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DF7B15-BAB2-2D4E-B0A6-54D4D5489E55}" type="slidenum">
              <a:rPr lang="nb-NO" sz="1400"/>
              <a:pPr eaLnBrk="1" hangingPunct="1"/>
              <a:t>15</a:t>
            </a:fld>
            <a:endParaRPr lang="nb-NO" sz="1400"/>
          </a:p>
        </p:txBody>
      </p:sp>
      <p:pic>
        <p:nvPicPr>
          <p:cNvPr id="147463" name="Picture 12" descr="Logo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Bild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0713"/>
            <a:ext cx="49291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5" name="Picture 7" descr="PolioPlus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3375"/>
            <a:ext cx="228441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6" name="Bild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71963"/>
            <a:ext cx="360045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01625" y="115888"/>
            <a:ext cx="8510588" cy="1325562"/>
          </a:xfrm>
        </p:spPr>
        <p:txBody>
          <a:bodyPr/>
          <a:lstStyle/>
          <a:p>
            <a:pPr eaLnBrk="1" hangingPunct="1">
              <a:defRPr/>
            </a:pPr>
            <a:r>
              <a:rPr lang="nb-NO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ShelterBox</a:t>
            </a:r>
          </a:p>
        </p:txBody>
      </p:sp>
      <p:sp>
        <p:nvSpPr>
          <p:cNvPr id="3" name="Plassholder for innhold 2">
            <a:extLst/>
          </p:cNvPr>
          <p:cNvSpPr>
            <a:spLocks noGrp="1"/>
          </p:cNvSpPr>
          <p:nvPr>
            <p:ph idx="1"/>
          </p:nvPr>
        </p:nvSpPr>
        <p:spPr>
          <a:xfrm>
            <a:off x="395288" y="3933825"/>
            <a:ext cx="8353425" cy="17272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nb-NO" sz="2400">
                <a:latin typeface="Arial" charset="0"/>
                <a:ea typeface="+mn-ea"/>
                <a:cs typeface="+mn-cs"/>
              </a:rPr>
              <a:t>ShelterBox er en internasjonal katastrofehjelpsorganisasjon som spesialiserer seg på å gi mennesker som har mistet hjemmet sitt på grunn av konflikter eller katastrofer, midlertidig tak over hodet og nødvendig utstyr for å kunne fortsette, og gjenoppbygge sine daglige liv.</a:t>
            </a:r>
          </a:p>
          <a:p>
            <a:pPr marL="0" indent="0" algn="ctr" eaLnBrk="1" hangingPunct="1">
              <a:buFont typeface="Wingdings" charset="0"/>
              <a:buNone/>
              <a:defRPr/>
            </a:pPr>
            <a:endParaRPr lang="nb-NO" sz="2400">
              <a:latin typeface="Arial" charset="0"/>
              <a:ea typeface="+mn-ea"/>
              <a:cs typeface="+mn-cs"/>
            </a:endParaRPr>
          </a:p>
        </p:txBody>
      </p:sp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33375"/>
            <a:ext cx="904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333375"/>
            <a:ext cx="904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1560" name="Bild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25538"/>
            <a:ext cx="41878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1" name="Picture 12" descr="Logo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/>
          </p:cNvPr>
          <p:cNvSpPr>
            <a:spLocks noGrp="1"/>
          </p:cNvSpPr>
          <p:nvPr>
            <p:ph idx="1"/>
          </p:nvPr>
        </p:nvSpPr>
        <p:spPr>
          <a:xfrm>
            <a:off x="395288" y="3260725"/>
            <a:ext cx="8540750" cy="28321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nb-NO" sz="2000">
                <a:latin typeface="Arial" charset="0"/>
                <a:ea typeface="+mn-ea"/>
                <a:cs typeface="+mn-cs"/>
              </a:rPr>
              <a:t>ShelterBox reagerer umiddelbart ved jordskjelv, orkaner, flom, sykloner, tsunamier, skred eller konflikter ved å levere bokser med nødhjelpsutstyr. </a:t>
            </a:r>
          </a:p>
          <a:p>
            <a:pPr eaLnBrk="1" hangingPunct="1">
              <a:buFont typeface="Wingdings" charset="0"/>
              <a:buNone/>
              <a:defRPr/>
            </a:pPr>
            <a:endParaRPr lang="nb-NO" sz="2000">
              <a:latin typeface="Arial" charset="0"/>
              <a:ea typeface="+mn-ea"/>
              <a:cs typeface="+mn-cs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nb-NO" sz="2000">
                <a:latin typeface="Arial" charset="0"/>
                <a:ea typeface="+mn-ea"/>
                <a:cs typeface="+mn-cs"/>
              </a:rPr>
              <a:t>Siden begynnelsen i år 2000 har ShelterBox tydelig etabert seg blant de fremste hjelpeorganisasjoner når det kommer til å gi husly til dem som trenger det mest. Vi har hjulpet til ved katastrofer på alle kontinenter.</a:t>
            </a:r>
          </a:p>
        </p:txBody>
      </p:sp>
      <p:pic>
        <p:nvPicPr>
          <p:cNvPr id="3891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33375"/>
            <a:ext cx="904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33375"/>
            <a:ext cx="904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2583" name="Bild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3375"/>
            <a:ext cx="624046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4" name="Picture 12" descr="Logo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/>
          </p:cNvPr>
          <p:cNvSpPr>
            <a:spLocks noGrp="1"/>
          </p:cNvSpPr>
          <p:nvPr>
            <p:ph idx="1"/>
          </p:nvPr>
        </p:nvSpPr>
        <p:spPr>
          <a:xfrm>
            <a:off x="179388" y="3933825"/>
            <a:ext cx="8785225" cy="182403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charset="0"/>
              <a:buChar char="Ø"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Hver </a:t>
            </a:r>
            <a:r>
              <a:rPr lang="nb-NO" sz="2000" dirty="0" err="1">
                <a:latin typeface="Arial" charset="0"/>
                <a:ea typeface="+mn-ea"/>
                <a:cs typeface="+mn-cs"/>
              </a:rPr>
              <a:t>ShelterBox</a:t>
            </a:r>
            <a:r>
              <a:rPr lang="nb-NO" sz="2000" dirty="0">
                <a:latin typeface="Arial" charset="0"/>
                <a:ea typeface="+mn-ea"/>
                <a:cs typeface="+mn-cs"/>
              </a:rPr>
              <a:t> koster 6000 kroner </a:t>
            </a:r>
            <a:r>
              <a:rPr lang="nb-NO" sz="2000" dirty="0" err="1">
                <a:latin typeface="Arial" charset="0"/>
                <a:ea typeface="+mn-ea"/>
                <a:cs typeface="+mn-cs"/>
              </a:rPr>
              <a:t>innkludert</a:t>
            </a:r>
            <a:r>
              <a:rPr lang="nb-NO" sz="2000" dirty="0">
                <a:latin typeface="Arial" charset="0"/>
                <a:ea typeface="+mn-ea"/>
                <a:cs typeface="+mn-cs"/>
              </a:rPr>
              <a:t> levering til mottaker over hele verden, og gir en familie på opp til 10 personer et telt å bo i og livreddende utstyr samt verktøy og annet til å starte et nytt liv når man har mistet alt man eide.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Ø"/>
              <a:defRPr/>
            </a:pPr>
            <a:r>
              <a:rPr lang="nb-NO" sz="2000" dirty="0" err="1">
                <a:latin typeface="Arial" charset="0"/>
                <a:ea typeface="+mn-ea"/>
                <a:cs typeface="+mn-cs"/>
              </a:rPr>
              <a:t>ShelterBoxene</a:t>
            </a:r>
            <a:r>
              <a:rPr lang="nb-NO" sz="2000" dirty="0">
                <a:latin typeface="Arial" charset="0"/>
                <a:ea typeface="+mn-ea"/>
                <a:cs typeface="+mn-cs"/>
              </a:rPr>
              <a:t> er skreddersydd etter behov i de spesifikke katastrofeområdene etter hvor den skal og hvilke behov </a:t>
            </a:r>
            <a:r>
              <a:rPr lang="nb-NO" sz="2000" dirty="0" err="1">
                <a:latin typeface="Arial" charset="0"/>
                <a:ea typeface="+mn-ea"/>
                <a:cs typeface="+mn-cs"/>
              </a:rPr>
              <a:t>mottakerene</a:t>
            </a:r>
            <a:r>
              <a:rPr lang="nb-NO" sz="2000" dirty="0">
                <a:latin typeface="Arial" charset="0"/>
                <a:ea typeface="+mn-ea"/>
                <a:cs typeface="+mn-cs"/>
              </a:rPr>
              <a:t> har.</a:t>
            </a:r>
          </a:p>
        </p:txBody>
      </p:sp>
      <p:pic>
        <p:nvPicPr>
          <p:cNvPr id="153605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285037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33375"/>
            <a:ext cx="904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346075"/>
            <a:ext cx="904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08" name="Picture 12" descr="Logo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/>
          </p:cNvPr>
          <p:cNvSpPr>
            <a:spLocks noGrp="1"/>
          </p:cNvSpPr>
          <p:nvPr>
            <p:ph idx="1"/>
          </p:nvPr>
        </p:nvSpPr>
        <p:spPr>
          <a:xfrm>
            <a:off x="323850" y="4149725"/>
            <a:ext cx="8540750" cy="139223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endParaRPr lang="nb-NO" sz="20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I hjertet av hver </a:t>
            </a:r>
            <a:r>
              <a:rPr lang="nb-NO" sz="2000" dirty="0" err="1">
                <a:latin typeface="Arial" charset="0"/>
                <a:ea typeface="+mn-ea"/>
                <a:cs typeface="+mn-cs"/>
              </a:rPr>
              <a:t>ShelterBox</a:t>
            </a:r>
            <a:r>
              <a:rPr lang="nb-NO" sz="2000" dirty="0">
                <a:latin typeface="Arial" charset="0"/>
                <a:ea typeface="+mn-ea"/>
                <a:cs typeface="+mn-cs"/>
              </a:rPr>
              <a:t> finner man et familietelt. Det er spesiallaget for </a:t>
            </a:r>
            <a:r>
              <a:rPr lang="nb-NO" sz="2000" dirty="0" err="1">
                <a:latin typeface="Arial" charset="0"/>
                <a:ea typeface="+mn-ea"/>
                <a:cs typeface="+mn-cs"/>
              </a:rPr>
              <a:t>ShelterBox</a:t>
            </a:r>
            <a:r>
              <a:rPr lang="nb-NO" sz="2000" dirty="0">
                <a:latin typeface="Arial" charset="0"/>
                <a:ea typeface="+mn-ea"/>
                <a:cs typeface="+mn-cs"/>
              </a:rPr>
              <a:t> av </a:t>
            </a:r>
            <a:r>
              <a:rPr lang="nb-NO" sz="2000" dirty="0" err="1">
                <a:latin typeface="Arial" charset="0"/>
                <a:ea typeface="+mn-ea"/>
                <a:cs typeface="+mn-cs"/>
              </a:rPr>
              <a:t>Vango</a:t>
            </a:r>
            <a:r>
              <a:rPr lang="nb-NO" sz="2000" dirty="0">
                <a:latin typeface="Arial" charset="0"/>
                <a:ea typeface="+mn-ea"/>
                <a:cs typeface="+mn-cs"/>
              </a:rPr>
              <a:t>, en av verdens ledende teltprodusenter, og er designet for å motstå ekstreme temperaturer, høy vind og mye regn. Innvendig har hvert telt skillevegger som gjør det mulig å dele opp teltet slik man måtte ønske.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  <a:defRPr/>
            </a:pPr>
            <a:endParaRPr lang="nb-NO" sz="20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buFont typeface="Wingdings" panose="05000000000000000000" pitchFamily="2" charset="2"/>
              <a:buChar char="§"/>
              <a:defRPr/>
            </a:pPr>
            <a:endParaRPr lang="nb-NO" sz="200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154629" name="Bild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1654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0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259013"/>
            <a:ext cx="30480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1" name="Bil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204913"/>
            <a:ext cx="2413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33375"/>
            <a:ext cx="904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4633" name="Picture 12" descr="Logo-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/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68313" y="1530350"/>
            <a:ext cx="7920037" cy="4419600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  <a:defRPr/>
            </a:pPr>
            <a:endParaRPr lang="nb-NO" sz="2800">
              <a:solidFill>
                <a:srgbClr val="0000CC"/>
              </a:solidFill>
              <a:ea typeface="+mn-ea"/>
              <a:cs typeface="+mn-cs"/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  <a:defRPr/>
            </a:pPr>
            <a:r>
              <a:rPr lang="nb-NO" sz="2800">
                <a:solidFill>
                  <a:srgbClr val="0000CC"/>
                </a:solidFill>
                <a:ea typeface="+mn-ea"/>
                <a:cs typeface="+mn-cs"/>
              </a:rPr>
              <a:t>       </a:t>
            </a:r>
            <a:endParaRPr lang="nb-NO" b="1" u="sng">
              <a:solidFill>
                <a:srgbClr val="0000CC"/>
              </a:solidFill>
              <a:ea typeface="+mn-ea"/>
              <a:cs typeface="+mn-cs"/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  <a:defRPr/>
            </a:pPr>
            <a:r>
              <a:rPr lang="nb-NO" sz="3600">
                <a:solidFill>
                  <a:srgbClr val="0000CC"/>
                </a:solidFill>
                <a:ea typeface="+mn-ea"/>
                <a:cs typeface="+mn-cs"/>
              </a:rPr>
              <a:t>                 </a:t>
            </a:r>
            <a:endParaRPr lang="nb-NO" sz="2000">
              <a:solidFill>
                <a:srgbClr val="0000CC"/>
              </a:solidFill>
              <a:ea typeface="+mn-ea"/>
              <a:cs typeface="+mn-cs"/>
            </a:endParaRPr>
          </a:p>
        </p:txBody>
      </p:sp>
      <p:pic>
        <p:nvPicPr>
          <p:cNvPr id="14950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9140825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13"/>
          <p:cNvSpPr txBox="1">
            <a:spLocks noChangeArrowheads="1"/>
          </p:cNvSpPr>
          <p:nvPr/>
        </p:nvSpPr>
        <p:spPr bwMode="auto">
          <a:xfrm>
            <a:off x="468313" y="939800"/>
            <a:ext cx="40909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120000"/>
              </a:lnSpc>
              <a:defRPr/>
            </a:pPr>
            <a:r>
              <a:rPr lang="nb-NO" sz="2000">
                <a:solidFill>
                  <a:schemeClr val="bg1"/>
                </a:solidFill>
                <a:cs typeface="+mn-cs"/>
              </a:rPr>
              <a:t>Rotary vil finne </a:t>
            </a:r>
            <a:r>
              <a:rPr lang="nb-NO" sz="2000" b="1">
                <a:solidFill>
                  <a:schemeClr val="bg1"/>
                </a:solidFill>
                <a:cs typeface="+mn-cs"/>
              </a:rPr>
              <a:t>nye muligheter</a:t>
            </a:r>
            <a:r>
              <a:rPr lang="nb-NO" sz="2000">
                <a:solidFill>
                  <a:schemeClr val="bg1"/>
                </a:solidFill>
                <a:cs typeface="+mn-cs"/>
              </a:rPr>
              <a:t> til</a:t>
            </a:r>
            <a:br>
              <a:rPr lang="nb-NO" sz="2000">
                <a:solidFill>
                  <a:schemeClr val="bg1"/>
                </a:solidFill>
                <a:cs typeface="+mn-cs"/>
              </a:rPr>
            </a:br>
            <a:r>
              <a:rPr lang="nb-NO" sz="2000">
                <a:solidFill>
                  <a:schemeClr val="bg1"/>
                </a:solidFill>
                <a:cs typeface="+mn-cs"/>
              </a:rPr>
              <a:t>å yte sine humanitære tjenester og til å bygge broer for bedre internasjonal forståelse</a:t>
            </a:r>
            <a:r>
              <a:rPr lang="en-US" sz="2000">
                <a:solidFill>
                  <a:schemeClr val="bg1"/>
                </a:solidFill>
                <a:cs typeface="+mn-cs"/>
              </a:rPr>
              <a:t> </a:t>
            </a:r>
            <a:endParaRPr lang="en-US" sz="20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49511" name="Group 14"/>
          <p:cNvGrpSpPr>
            <a:grpSpLocks/>
          </p:cNvGrpSpPr>
          <p:nvPr/>
        </p:nvGrpSpPr>
        <p:grpSpPr bwMode="auto">
          <a:xfrm>
            <a:off x="323850" y="307975"/>
            <a:ext cx="166688" cy="5038725"/>
            <a:chOff x="4066" y="202"/>
            <a:chExt cx="110" cy="1728"/>
          </a:xfrm>
        </p:grpSpPr>
        <p:sp>
          <p:nvSpPr>
            <p:cNvPr id="35851" name="Line 15"/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18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852" name="Line 16"/>
            <p:cNvSpPr>
              <a:spLocks noChangeShapeType="1"/>
            </p:cNvSpPr>
            <p:nvPr/>
          </p:nvSpPr>
          <p:spPr bwMode="auto">
            <a:xfrm flipV="1">
              <a:off x="417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18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853" name="Line 17"/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18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49512" name="Picture 21" descr="Logo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34050"/>
            <a:ext cx="1368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3" name="Picture 22" descr="riemblem_c_smal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45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Plassholder for innhold 2"/>
          <p:cNvSpPr>
            <a:spLocks noGrp="1" noChangeArrowheads="1"/>
          </p:cNvSpPr>
          <p:nvPr>
            <p:ph idx="1"/>
          </p:nvPr>
        </p:nvSpPr>
        <p:spPr bwMode="auto">
          <a:xfrm>
            <a:off x="107950" y="3405188"/>
            <a:ext cx="9036050" cy="2327275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Char char="ü"/>
            </a:pPr>
            <a:r>
              <a:rPr lang="nb-NO" sz="1800" dirty="0" err="1">
                <a:latin typeface="Arial" charset="0"/>
                <a:cs typeface="Georgia" charset="0"/>
              </a:rPr>
              <a:t>Utifra</a:t>
            </a:r>
            <a:r>
              <a:rPr lang="nb-NO" sz="1800" dirty="0">
                <a:latin typeface="Arial" charset="0"/>
                <a:cs typeface="Georgia" charset="0"/>
              </a:rPr>
              <a:t> ideen til en rotarianer og med hjelp fra hans </a:t>
            </a:r>
            <a:r>
              <a:rPr lang="nb-NO" sz="1800" dirty="0" err="1">
                <a:latin typeface="Arial" charset="0"/>
                <a:cs typeface="Georgia" charset="0"/>
              </a:rPr>
              <a:t>Rotary</a:t>
            </a:r>
            <a:r>
              <a:rPr lang="nb-NO" sz="1800" dirty="0">
                <a:latin typeface="Arial" charset="0"/>
                <a:cs typeface="Georgia" charset="0"/>
              </a:rPr>
              <a:t> klubb i år 2000, har </a:t>
            </a:r>
            <a:r>
              <a:rPr lang="nb-NO" sz="1800" dirty="0" err="1">
                <a:latin typeface="Arial" charset="0"/>
                <a:cs typeface="Georgia" charset="0"/>
              </a:rPr>
              <a:t>ShelterBox</a:t>
            </a:r>
            <a:r>
              <a:rPr lang="nb-NO" sz="1800" dirty="0">
                <a:latin typeface="Arial" charset="0"/>
                <a:cs typeface="Georgia" charset="0"/>
              </a:rPr>
              <a:t> vokst til å bli det største klubbprosjektet i </a:t>
            </a:r>
            <a:r>
              <a:rPr lang="nb-NO" sz="1800" dirty="0" err="1">
                <a:latin typeface="Arial" charset="0"/>
                <a:cs typeface="Georgia" charset="0"/>
              </a:rPr>
              <a:t>Rotarys</a:t>
            </a:r>
            <a:r>
              <a:rPr lang="nb-NO" sz="1800" dirty="0">
                <a:latin typeface="Arial" charset="0"/>
                <a:cs typeface="Georgia" charset="0"/>
              </a:rPr>
              <a:t> 100 år lange historie.</a:t>
            </a:r>
            <a:br>
              <a:rPr lang="nb-NO" sz="1800" dirty="0">
                <a:latin typeface="Arial" charset="0"/>
                <a:cs typeface="Georgia" charset="0"/>
              </a:rPr>
            </a:br>
            <a:endParaRPr lang="nb-NO" sz="1800" dirty="0">
              <a:latin typeface="Arial" charset="0"/>
              <a:cs typeface="Georgia" charset="0"/>
            </a:endParaRPr>
          </a:p>
          <a:p>
            <a:pPr eaLnBrk="1" hangingPunct="1">
              <a:buFont typeface="Wingdings" charset="0"/>
              <a:buChar char="ü"/>
            </a:pPr>
            <a:r>
              <a:rPr lang="nb-NO" sz="1800" dirty="0">
                <a:latin typeface="Arial" charset="0"/>
                <a:cs typeface="Georgia" charset="0"/>
              </a:rPr>
              <a:t>Bidrag fra </a:t>
            </a:r>
            <a:r>
              <a:rPr lang="nb-NO" sz="1800" dirty="0" err="1">
                <a:latin typeface="Arial" charset="0"/>
                <a:cs typeface="Georgia" charset="0"/>
              </a:rPr>
              <a:t>Rotary</a:t>
            </a:r>
            <a:r>
              <a:rPr lang="nb-NO" sz="1800" dirty="0">
                <a:latin typeface="Arial" charset="0"/>
                <a:cs typeface="Georgia" charset="0"/>
              </a:rPr>
              <a:t> klubber utgjør nesten 50% av alle donasjoner til </a:t>
            </a:r>
            <a:r>
              <a:rPr lang="nb-NO" sz="1800" dirty="0" err="1">
                <a:latin typeface="Arial" charset="0"/>
                <a:cs typeface="Georgia" charset="0"/>
              </a:rPr>
              <a:t>ShelterBox</a:t>
            </a:r>
            <a:r>
              <a:rPr lang="nb-NO" sz="1800" dirty="0">
                <a:latin typeface="Arial" charset="0"/>
                <a:cs typeface="Georgia" charset="0"/>
              </a:rPr>
              <a:t>. </a:t>
            </a:r>
            <a:br>
              <a:rPr lang="nb-NO" sz="1800" dirty="0">
                <a:latin typeface="Arial" charset="0"/>
                <a:cs typeface="Georgia" charset="0"/>
              </a:rPr>
            </a:br>
            <a:r>
              <a:rPr lang="nb-NO" sz="1800" dirty="0">
                <a:latin typeface="Arial" charset="0"/>
                <a:cs typeface="Georgia" charset="0"/>
              </a:rPr>
              <a:t>Mer enn 5000 rotaryklubber har støttet </a:t>
            </a:r>
            <a:r>
              <a:rPr lang="nb-NO" sz="1800" dirty="0" err="1">
                <a:latin typeface="Arial" charset="0"/>
                <a:cs typeface="Georgia" charset="0"/>
              </a:rPr>
              <a:t>ShelterBox</a:t>
            </a:r>
            <a:r>
              <a:rPr lang="nb-NO" sz="1800" dirty="0">
                <a:latin typeface="Arial" charset="0"/>
                <a:cs typeface="Georgia" charset="0"/>
              </a:rPr>
              <a:t> siden organisasjonen ble startet.</a:t>
            </a:r>
            <a:br>
              <a:rPr lang="nb-NO" sz="1800" dirty="0">
                <a:latin typeface="Arial" charset="0"/>
                <a:cs typeface="Georgia" charset="0"/>
              </a:rPr>
            </a:br>
            <a:endParaRPr lang="nb-NO" sz="1800" dirty="0">
              <a:latin typeface="Arial" charset="0"/>
              <a:cs typeface="Georgia" charset="0"/>
            </a:endParaRPr>
          </a:p>
          <a:p>
            <a:pPr eaLnBrk="1" hangingPunct="1">
              <a:buFont typeface="Wingdings" charset="0"/>
              <a:buChar char="ü"/>
            </a:pPr>
            <a:r>
              <a:rPr lang="nb-NO" sz="1800" dirty="0">
                <a:latin typeface="Arial" charset="0"/>
                <a:cs typeface="Georgia" charset="0"/>
              </a:rPr>
              <a:t>Som et tegn på den verdensomspennende støtten innad i </a:t>
            </a:r>
            <a:r>
              <a:rPr lang="nb-NO" sz="1800" dirty="0" err="1">
                <a:latin typeface="Arial" charset="0"/>
                <a:cs typeface="Georgia" charset="0"/>
              </a:rPr>
              <a:t>Rotary</a:t>
            </a:r>
            <a:r>
              <a:rPr lang="nb-NO" sz="1800" dirty="0">
                <a:latin typeface="Arial" charset="0"/>
                <a:cs typeface="Georgia" charset="0"/>
              </a:rPr>
              <a:t> fellesskapet er </a:t>
            </a:r>
            <a:r>
              <a:rPr lang="nb-NO" sz="1800" dirty="0" err="1">
                <a:latin typeface="Arial" charset="0"/>
                <a:cs typeface="Georgia" charset="0"/>
              </a:rPr>
              <a:t>ShelterBox</a:t>
            </a:r>
            <a:r>
              <a:rPr lang="nb-NO" sz="1800" dirty="0">
                <a:latin typeface="Arial" charset="0"/>
                <a:cs typeface="Georgia" charset="0"/>
              </a:rPr>
              <a:t> ansett som et globalt </a:t>
            </a:r>
            <a:r>
              <a:rPr lang="nb-NO" sz="1800" dirty="0" err="1">
                <a:latin typeface="Arial" charset="0"/>
                <a:cs typeface="Georgia" charset="0"/>
              </a:rPr>
              <a:t>rotary</a:t>
            </a:r>
            <a:r>
              <a:rPr lang="nb-NO" sz="1800" dirty="0">
                <a:latin typeface="Arial" charset="0"/>
                <a:cs typeface="Georgia" charset="0"/>
              </a:rPr>
              <a:t> klubbprosjekt og alle bokser, telt, tepper, liggeunderlag og mye annet innhold er merket med </a:t>
            </a:r>
            <a:r>
              <a:rPr lang="nb-NO" sz="1800" dirty="0" err="1">
                <a:latin typeface="Arial" charset="0"/>
                <a:cs typeface="Georgia" charset="0"/>
              </a:rPr>
              <a:t>Rotary</a:t>
            </a:r>
            <a:r>
              <a:rPr lang="nb-NO" sz="1800" dirty="0">
                <a:latin typeface="Arial" charset="0"/>
                <a:cs typeface="Georgia" charset="0"/>
              </a:rPr>
              <a:t> logoen.</a:t>
            </a:r>
          </a:p>
          <a:p>
            <a:pPr eaLnBrk="1" hangingPunct="1">
              <a:buFont typeface="Wingdings" charset="0"/>
              <a:buChar char="ü"/>
            </a:pPr>
            <a:endParaRPr lang="nb-NO" sz="1800" dirty="0">
              <a:latin typeface="Arial" charset="0"/>
              <a:cs typeface="Georgia" charset="0"/>
            </a:endParaRPr>
          </a:p>
        </p:txBody>
      </p:sp>
      <p:pic>
        <p:nvPicPr>
          <p:cNvPr id="155653" name="Bild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04825"/>
            <a:ext cx="590391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4" name="Picture 12" descr="Logo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33375"/>
            <a:ext cx="904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9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333375"/>
            <a:ext cx="904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/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331913" y="269875"/>
            <a:ext cx="7345362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nb-NO" sz="3200" b="1" dirty="0">
                <a:solidFill>
                  <a:schemeClr val="tx1"/>
                </a:solidFill>
                <a:ea typeface="+mj-ea"/>
                <a:cs typeface="+mj-cs"/>
              </a:rPr>
              <a:t>Andre </a:t>
            </a:r>
            <a:r>
              <a:rPr lang="nb-NO" sz="3600" b="1" dirty="0">
                <a:solidFill>
                  <a:schemeClr val="tx1"/>
                </a:solidFill>
                <a:ea typeface="+mj-ea"/>
                <a:cs typeface="+mj-cs"/>
              </a:rPr>
              <a:t>internasjonale</a:t>
            </a:r>
            <a:r>
              <a:rPr lang="nb-NO" sz="3200" b="1" dirty="0">
                <a:solidFill>
                  <a:schemeClr val="tx1"/>
                </a:solidFill>
                <a:ea typeface="+mj-ea"/>
                <a:cs typeface="+mj-cs"/>
              </a:rPr>
              <a:t> R-prosjekter</a:t>
            </a:r>
            <a:endParaRPr lang="en-US" sz="3200" b="1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1042988" y="1919288"/>
            <a:ext cx="78486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nb-NO" sz="2000" b="1">
                <a:cs typeface="+mn-cs"/>
              </a:rPr>
              <a:t> </a:t>
            </a:r>
            <a:r>
              <a:rPr lang="nb-NO" sz="2400" b="1">
                <a:cs typeface="+mn-cs"/>
              </a:rPr>
              <a:t>Humanitære program</a:t>
            </a:r>
            <a:r>
              <a:rPr lang="nb-NO" sz="2000">
                <a:cs typeface="+mn-cs"/>
              </a:rPr>
              <a:t>: </a:t>
            </a:r>
            <a:br>
              <a:rPr lang="nb-NO" sz="2000">
                <a:cs typeface="+mn-cs"/>
              </a:rPr>
            </a:br>
            <a:r>
              <a:rPr lang="nb-NO" sz="2000">
                <a:cs typeface="+mn-cs"/>
              </a:rPr>
              <a:t>    PolioPlus, 3-H Programmene (Health, Hunger and Humanity),</a:t>
            </a:r>
            <a:br>
              <a:rPr lang="nb-NO" sz="2000">
                <a:cs typeface="+mn-cs"/>
              </a:rPr>
            </a:br>
            <a:r>
              <a:rPr lang="nb-NO" sz="2000">
                <a:cs typeface="+mn-cs"/>
              </a:rPr>
              <a:t>    Matching Grant, Individual Grants</a:t>
            </a: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nb-NO" sz="2000">
                <a:cs typeface="+mn-cs"/>
              </a:rPr>
              <a:t> </a:t>
            </a:r>
            <a:r>
              <a:rPr lang="nb-NO" sz="2400" b="1">
                <a:cs typeface="+mn-cs"/>
              </a:rPr>
              <a:t>Utdannings- og kulturelle program</a:t>
            </a:r>
            <a:r>
              <a:rPr lang="nb-NO" sz="2400">
                <a:cs typeface="+mn-cs"/>
              </a:rPr>
              <a:t>:</a:t>
            </a:r>
            <a:br>
              <a:rPr lang="nb-NO" sz="2400">
                <a:cs typeface="+mn-cs"/>
              </a:rPr>
            </a:br>
            <a:r>
              <a:rPr lang="nb-NO" sz="2000">
                <a:cs typeface="+mn-cs"/>
              </a:rPr>
              <a:t>    Ambassadorial Scholarship, Stipend for  universitetes lærer,</a:t>
            </a:r>
            <a:br>
              <a:rPr lang="nb-NO" sz="2000">
                <a:cs typeface="+mn-cs"/>
              </a:rPr>
            </a:br>
            <a:r>
              <a:rPr lang="nb-NO" sz="2000">
                <a:cs typeface="+mn-cs"/>
              </a:rPr>
              <a:t>     Rotary Centers for International Studies, GSE (Group Study</a:t>
            </a:r>
            <a:br>
              <a:rPr lang="nb-NO" sz="2000">
                <a:cs typeface="+mn-cs"/>
              </a:rPr>
            </a:br>
            <a:r>
              <a:rPr lang="nb-NO" sz="2000">
                <a:cs typeface="+mn-cs"/>
              </a:rPr>
              <a:t>     Exchange)</a:t>
            </a: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nb-NO" sz="2000" b="1">
                <a:cs typeface="+mn-cs"/>
              </a:rPr>
              <a:t> </a:t>
            </a:r>
            <a:r>
              <a:rPr lang="nb-NO" sz="2400" b="1">
                <a:cs typeface="+mn-cs"/>
              </a:rPr>
              <a:t>Rotary Recreation and Vocational Fellowship</a:t>
            </a:r>
            <a:br>
              <a:rPr lang="nb-NO" sz="2400" b="1">
                <a:cs typeface="+mn-cs"/>
              </a:rPr>
            </a:br>
            <a:r>
              <a:rPr lang="nb-NO" sz="2000">
                <a:cs typeface="+mn-cs"/>
              </a:rPr>
              <a:t>    Ulike Rotary-treff av fritids- eller yrkesmessig karakter</a:t>
            </a:r>
            <a:endParaRPr lang="en-US" sz="2000">
              <a:cs typeface="+mn-cs"/>
            </a:endParaRPr>
          </a:p>
        </p:txBody>
      </p:sp>
      <p:pic>
        <p:nvPicPr>
          <p:cNvPr id="156678" name="Picture 15" descr="Logo-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>
            <a:hlinkClick r:id="rId3" action="ppaction://hlinksldjump"/>
          </p:cNvPr>
          <p:cNvSpPr txBox="1"/>
          <p:nvPr/>
        </p:nvSpPr>
        <p:spPr>
          <a:xfrm>
            <a:off x="2987824" y="6309320"/>
            <a:ext cx="231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Tilbake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meny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/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68313" y="1530350"/>
            <a:ext cx="7920037" cy="4419600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  <a:defRPr/>
            </a:pPr>
            <a:endParaRPr lang="nb-NO" sz="2800">
              <a:solidFill>
                <a:srgbClr val="0000CC"/>
              </a:solidFill>
              <a:ea typeface="+mn-ea"/>
              <a:cs typeface="+mn-cs"/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  <a:defRPr/>
            </a:pPr>
            <a:r>
              <a:rPr lang="nb-NO" sz="2800">
                <a:solidFill>
                  <a:srgbClr val="0000CC"/>
                </a:solidFill>
                <a:ea typeface="+mn-ea"/>
                <a:cs typeface="+mn-cs"/>
              </a:rPr>
              <a:t>       </a:t>
            </a:r>
            <a:endParaRPr lang="nb-NO" b="1" u="sng">
              <a:solidFill>
                <a:srgbClr val="0000CC"/>
              </a:solidFill>
              <a:ea typeface="+mn-ea"/>
              <a:cs typeface="+mn-cs"/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  <a:defRPr/>
            </a:pPr>
            <a:r>
              <a:rPr lang="nb-NO" sz="3600">
                <a:solidFill>
                  <a:srgbClr val="0000CC"/>
                </a:solidFill>
                <a:ea typeface="+mn-ea"/>
                <a:cs typeface="+mn-cs"/>
              </a:rPr>
              <a:t>                 </a:t>
            </a:r>
            <a:endParaRPr lang="nb-NO" sz="2000">
              <a:solidFill>
                <a:srgbClr val="0000CC"/>
              </a:solidFill>
              <a:ea typeface="+mn-ea"/>
              <a:cs typeface="+mn-cs"/>
            </a:endParaRPr>
          </a:p>
        </p:txBody>
      </p:sp>
      <p:pic>
        <p:nvPicPr>
          <p:cNvPr id="150533" name="Picture 5" descr="SA nov 05 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417671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6" descr="IMG_7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333375"/>
            <a:ext cx="3741738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5" name="Picture 7" descr="india sep 05 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40100"/>
            <a:ext cx="3960813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6" name="Picture 8" descr="Nytt hospits under bygg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73438"/>
            <a:ext cx="38163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6011863" y="3429000"/>
            <a:ext cx="2303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b-NO" sz="1800">
                <a:solidFill>
                  <a:schemeClr val="bg1"/>
                </a:solidFill>
                <a:cs typeface="+mn-cs"/>
              </a:rPr>
              <a:t>HIV/AIDs prosjekter</a:t>
            </a: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11188" y="3783013"/>
            <a:ext cx="1582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b-NO" sz="1800">
                <a:cs typeface="+mn-cs"/>
              </a:rPr>
              <a:t>Vannpumper</a:t>
            </a: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5003800" y="2701925"/>
            <a:ext cx="158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nb-NO" sz="1800">
                <a:solidFill>
                  <a:srgbClr val="00FF00"/>
                </a:solidFill>
                <a:cs typeface="+mn-cs"/>
              </a:rPr>
              <a:t>Rullestoler</a:t>
            </a:r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179388" y="2630488"/>
            <a:ext cx="1582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nb-NO" sz="1800">
                <a:solidFill>
                  <a:srgbClr val="FF0000"/>
                </a:solidFill>
                <a:cs typeface="+mn-cs"/>
              </a:rPr>
              <a:t>Sykehus</a:t>
            </a:r>
          </a:p>
        </p:txBody>
      </p:sp>
      <p:pic>
        <p:nvPicPr>
          <p:cNvPr id="150541" name="Picture 14" descr="riemblem_c_smal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2" name="Picture 15" descr="riemblem_c_smal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3495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3" name="Picture 16" descr="riemblem_c_smal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290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4" name="Picture 17" descr="riemblem_c_smal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4290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7" grpId="0"/>
      <p:bldP spid="114698" grpId="0"/>
      <p:bldP spid="114699" grpId="0"/>
      <p:bldP spid="1147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9" name="Bilde 4" descr="polioplus_endpolio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6250"/>
            <a:ext cx="18780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TekstSylinder 6"/>
          <p:cNvSpPr txBox="1">
            <a:spLocks noChangeArrowheads="1"/>
          </p:cNvSpPr>
          <p:nvPr/>
        </p:nvSpPr>
        <p:spPr bwMode="auto">
          <a:xfrm>
            <a:off x="4932363" y="1484313"/>
            <a:ext cx="38163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2000">
                <a:latin typeface="Calibri" charset="0"/>
              </a:rPr>
              <a:t>Siden Rotary startet sin kamp mot polio  i 1985 er 99% av denne forkrøplende – og dødelige – sykdommen utryddet. </a:t>
            </a:r>
          </a:p>
          <a:p>
            <a:pPr eaLnBrk="1" hangingPunct="1"/>
            <a:endParaRPr lang="nb-NO" sz="1400">
              <a:latin typeface="Calibri" charset="0"/>
            </a:endParaRPr>
          </a:p>
          <a:p>
            <a:pPr eaLnBrk="1" hangingPunct="1"/>
            <a:r>
              <a:rPr lang="nb-NO" sz="2000">
                <a:latin typeface="Calibri" charset="0"/>
              </a:rPr>
              <a:t>Dette har vi klart sammen med WHO, Unicef, andre frivillige organisasjoner og landenes egen innsats.</a:t>
            </a:r>
          </a:p>
          <a:p>
            <a:pPr eaLnBrk="1" hangingPunct="1"/>
            <a:endParaRPr lang="nb-NO" sz="2000">
              <a:latin typeface="Calibri" charset="0"/>
            </a:endParaRPr>
          </a:p>
          <a:p>
            <a:pPr eaLnBrk="1" hangingPunct="1"/>
            <a:r>
              <a:rPr lang="nb-NO" sz="2000">
                <a:latin typeface="Calibri" charset="0"/>
              </a:rPr>
              <a:t>I alt har Rotarianere samlet inn nesten 1 milliard USD til dette formålet.</a:t>
            </a:r>
          </a:p>
          <a:p>
            <a:pPr eaLnBrk="1" hangingPunct="1"/>
            <a:endParaRPr lang="nb-NO" sz="2000">
              <a:latin typeface="Calibri" charset="0"/>
            </a:endParaRPr>
          </a:p>
          <a:p>
            <a:pPr eaLnBrk="1" hangingPunct="1"/>
            <a:r>
              <a:rPr lang="nb-NO" sz="2000">
                <a:latin typeface="Calibri" charset="0"/>
              </a:rPr>
              <a:t>Nå gjenstår den siste krevende innspurten…</a:t>
            </a:r>
          </a:p>
        </p:txBody>
      </p:sp>
      <p:pic>
        <p:nvPicPr>
          <p:cNvPr id="129031" name="Picture 12" descr="Logo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Bild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19213"/>
            <a:ext cx="3673475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cs typeface="Arial" pitchFamily="34" charset="0"/>
              </a:rPr>
              <a:t>PolioPlus</a:t>
            </a:r>
            <a:r>
              <a:rPr lang="en-GB" b="1" dirty="0">
                <a:cs typeface="Arial" pitchFamily="34" charset="0"/>
              </a:rPr>
              <a:t> &amp; End Polio Now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4529137" cy="3489325"/>
          </a:xfrm>
          <a:prstGeom prst="rect">
            <a:avLst/>
          </a:prstGeom>
          <a:noFill/>
          <a:ln w="762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5219700" y="549275"/>
            <a:ext cx="3744913" cy="1816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Polio+ </a:t>
            </a:r>
          </a:p>
          <a:p>
            <a:pPr algn="ctr">
              <a:defRPr/>
            </a:pPr>
            <a:r>
              <a:rPr lang="nb-NO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+mn-cs"/>
              </a:rPr>
              <a:t>er det store internasjonale  prestisjeprosjektet </a:t>
            </a:r>
          </a:p>
          <a:p>
            <a:pPr algn="ctr">
              <a:defRPr/>
            </a:pPr>
            <a:r>
              <a:rPr lang="nb-NO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+mn-cs"/>
              </a:rPr>
              <a:t>i </a:t>
            </a:r>
            <a:r>
              <a:rPr lang="nb-NO" dirty="0" err="1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+mn-cs"/>
              </a:rPr>
              <a:t>Rotary</a:t>
            </a:r>
            <a:r>
              <a:rPr lang="nb-NO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31078" name="TekstSylinder 4"/>
          <p:cNvSpPr txBox="1">
            <a:spLocks noChangeArrowheads="1"/>
          </p:cNvSpPr>
          <p:nvPr/>
        </p:nvSpPr>
        <p:spPr bwMode="auto">
          <a:xfrm>
            <a:off x="395288" y="4533900"/>
            <a:ext cx="8424862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2000" b="1">
                <a:hlinkClick r:id="rId3"/>
              </a:rPr>
              <a:t>PolioPlus </a:t>
            </a:r>
            <a:r>
              <a:rPr lang="nb-NO" sz="2000"/>
              <a:t>er Rotarys største og hittil mest kjente humanitære prosjekt. Et vellykket vaksinasjonsprogram mot polio som Rotary gjennomførte i samareid med UNICEF, WHO (World Health Organization)</a:t>
            </a:r>
            <a:r>
              <a:rPr lang="nb-NO" sz="2000" b="1"/>
              <a:t> </a:t>
            </a:r>
            <a:r>
              <a:rPr lang="nb-NO" sz="2000"/>
              <a:t>, og CDC (</a:t>
            </a:r>
            <a:r>
              <a:rPr lang="en-US" sz="2000"/>
              <a:t>Centers for Disease Control and Prevention) </a:t>
            </a:r>
            <a:r>
              <a:rPr lang="nb-NO" sz="2000"/>
              <a:t>siden 1985. </a:t>
            </a:r>
            <a:br>
              <a:rPr lang="nb-NO" sz="2000"/>
            </a:br>
            <a:r>
              <a:rPr lang="nb-NO" sz="2000"/>
              <a:t>Bill Gates Foundation har bidratt med over 450 mill. USD.</a:t>
            </a:r>
          </a:p>
        </p:txBody>
      </p:sp>
      <p:sp>
        <p:nvSpPr>
          <p:cNvPr id="24584" name="TekstSylinder 7"/>
          <p:cNvSpPr txBox="1">
            <a:spLocks noChangeArrowheads="1"/>
          </p:cNvSpPr>
          <p:nvPr/>
        </p:nvSpPr>
        <p:spPr bwMode="auto">
          <a:xfrm>
            <a:off x="5219700" y="2681288"/>
            <a:ext cx="3744913" cy="157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nb-NO" sz="2400">
                <a:cs typeface="+mn-cs"/>
              </a:rPr>
              <a:t>I dag er antall poliotilfeller redusert med 99% på verdensbasis. </a:t>
            </a:r>
            <a:br>
              <a:rPr lang="nb-NO" sz="2400">
                <a:cs typeface="+mn-cs"/>
              </a:rPr>
            </a:br>
            <a:r>
              <a:rPr lang="nb-NO" sz="24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Målet er 100%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920750" y="1643063"/>
            <a:ext cx="3100388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120000"/>
              </a:lnSpc>
              <a:defRPr/>
            </a:pPr>
            <a:endParaRPr lang="en-US" sz="2100">
              <a:latin typeface="Verdana" charset="0"/>
              <a:cs typeface="+mn-cs"/>
            </a:endParaRPr>
          </a:p>
          <a:p>
            <a:pPr eaLnBrk="0" hangingPunct="0">
              <a:lnSpc>
                <a:spcPct val="120000"/>
              </a:lnSpc>
              <a:defRPr/>
            </a:pPr>
            <a:endParaRPr lang="en-US" sz="2100">
              <a:latin typeface="Verdana" charset="0"/>
              <a:cs typeface="+mn-cs"/>
            </a:endParaRPr>
          </a:p>
        </p:txBody>
      </p:sp>
      <p:grpSp>
        <p:nvGrpSpPr>
          <p:cNvPr id="132098" name="Group 10"/>
          <p:cNvGrpSpPr>
            <a:grpSpLocks/>
          </p:cNvGrpSpPr>
          <p:nvPr/>
        </p:nvGrpSpPr>
        <p:grpSpPr bwMode="auto">
          <a:xfrm rot="-5400000">
            <a:off x="4369594" y="-3140869"/>
            <a:ext cx="174625" cy="7491413"/>
            <a:chOff x="4066" y="202"/>
            <a:chExt cx="110" cy="1728"/>
          </a:xfrm>
        </p:grpSpPr>
        <p:sp>
          <p:nvSpPr>
            <p:cNvPr id="14351" name="Line 11"/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18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52" name="Line 12"/>
            <p:cNvSpPr>
              <a:spLocks noChangeShapeType="1"/>
            </p:cNvSpPr>
            <p:nvPr/>
          </p:nvSpPr>
          <p:spPr bwMode="auto">
            <a:xfrm flipV="1">
              <a:off x="4179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18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53" name="Line 13"/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18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340" name="Text Box 14"/>
          <p:cNvSpPr txBox="1">
            <a:spLocks noChangeArrowheads="1"/>
          </p:cNvSpPr>
          <p:nvPr/>
        </p:nvSpPr>
        <p:spPr bwMode="auto">
          <a:xfrm>
            <a:off x="3049588" y="1371600"/>
            <a:ext cx="577056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120000"/>
              </a:lnSpc>
              <a:defRPr/>
            </a:pPr>
            <a:r>
              <a:rPr lang="nb-NO" sz="2000">
                <a:cs typeface="+mn-cs"/>
              </a:rPr>
              <a:t>Mer enn en million Rotaryanere har på frivillig basis brukt tid og personlige ressurser for å hjelpe til med å vaksinere 2 000 000 000 barn i 122 land mot polio. Rotarianere har i tillegg gitt mer enn 1000 mill. USD.</a:t>
            </a:r>
          </a:p>
        </p:txBody>
      </p:sp>
      <p:pic>
        <p:nvPicPr>
          <p:cNvPr id="132100" name="Picture 27" descr="Logo-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805488"/>
            <a:ext cx="13684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48" name="Text Box 28">
            <a:extLst/>
          </p:cNvPr>
          <p:cNvSpPr txBox="1">
            <a:spLocks noChangeArrowheads="1"/>
          </p:cNvSpPr>
          <p:nvPr/>
        </p:nvSpPr>
        <p:spPr bwMode="auto">
          <a:xfrm>
            <a:off x="3779838" y="476250"/>
            <a:ext cx="2232025" cy="730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nb-NO" sz="40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Polio+</a:t>
            </a:r>
          </a:p>
        </p:txBody>
      </p:sp>
      <p:pic>
        <p:nvPicPr>
          <p:cNvPr id="132102" name="Picture 29" descr="riemblem_c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4813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6" name="Bild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79488"/>
            <a:ext cx="140652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7" name="Bild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429000"/>
            <a:ext cx="431958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8" name="Bild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930650"/>
            <a:ext cx="197961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9" name="Bild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00488"/>
            <a:ext cx="218916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1" name="Object 2"/>
          <p:cNvGraphicFramePr>
            <a:graphicFrameLocks noChangeAspect="1"/>
          </p:cNvGraphicFramePr>
          <p:nvPr/>
        </p:nvGraphicFramePr>
        <p:xfrm>
          <a:off x="0" y="2492375"/>
          <a:ext cx="842645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7" name="Diagram" r:id="rId4" imgW="12903200" imgH="5422900" progId="MSGraph.Chart.8">
                  <p:embed followColorScheme="full"/>
                </p:oleObj>
              </mc:Choice>
              <mc:Fallback>
                <p:oleObj name="Diagram" r:id="rId4" imgW="12903200" imgH="5422900" progId="MSGraph.Chart.8">
                  <p:embed followColorScheme="full"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92375"/>
                        <a:ext cx="842645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23" name="Group 9"/>
          <p:cNvGrpSpPr>
            <a:grpSpLocks/>
          </p:cNvGrpSpPr>
          <p:nvPr/>
        </p:nvGrpSpPr>
        <p:grpSpPr bwMode="auto">
          <a:xfrm>
            <a:off x="755650" y="1628775"/>
            <a:ext cx="2447925" cy="1223963"/>
            <a:chOff x="521" y="890"/>
            <a:chExt cx="1452" cy="478"/>
          </a:xfrm>
        </p:grpSpPr>
        <p:sp>
          <p:nvSpPr>
            <p:cNvPr id="133136" name="Line 10"/>
            <p:cNvSpPr>
              <a:spLocks noChangeShapeType="1"/>
            </p:cNvSpPr>
            <p:nvPr/>
          </p:nvSpPr>
          <p:spPr bwMode="auto">
            <a:xfrm>
              <a:off x="1247" y="1079"/>
              <a:ext cx="0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137" name="Text Box 11"/>
            <p:cNvSpPr txBox="1">
              <a:spLocks noChangeArrowheads="1"/>
            </p:cNvSpPr>
            <p:nvPr/>
          </p:nvSpPr>
          <p:spPr bwMode="auto">
            <a:xfrm>
              <a:off x="521" y="890"/>
              <a:ext cx="1452" cy="2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>
              <a:lvl1pPr defTabSz="8731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731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731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731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731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WHO Resolution to eradicate polio</a:t>
              </a:r>
            </a:p>
          </p:txBody>
        </p:sp>
      </p:grpSp>
      <p:sp>
        <p:nvSpPr>
          <p:cNvPr id="133124" name="Text Box 6"/>
          <p:cNvSpPr txBox="1">
            <a:spLocks noChangeArrowheads="1"/>
          </p:cNvSpPr>
          <p:nvPr/>
        </p:nvSpPr>
        <p:spPr bwMode="auto">
          <a:xfrm>
            <a:off x="4427538" y="3213100"/>
            <a:ext cx="1350962" cy="1143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GB" sz="1400"/>
              <a:t>Last wild poliovirus</a:t>
            </a:r>
          </a:p>
          <a:p>
            <a:pPr eaLnBrk="1" hangingPunct="1">
              <a:lnSpc>
                <a:spcPct val="125000"/>
              </a:lnSpc>
            </a:pPr>
            <a:r>
              <a:rPr lang="en-GB" sz="1400" i="1"/>
              <a:t>type 2</a:t>
            </a:r>
            <a:r>
              <a:rPr lang="en-GB" sz="1400"/>
              <a:t> in the world</a:t>
            </a:r>
            <a:endParaRPr lang="en-US" sz="1400"/>
          </a:p>
        </p:txBody>
      </p:sp>
      <p:sp>
        <p:nvSpPr>
          <p:cNvPr id="133125" name="Line 5"/>
          <p:cNvSpPr>
            <a:spLocks noChangeShapeType="1"/>
          </p:cNvSpPr>
          <p:nvPr/>
        </p:nvSpPr>
        <p:spPr bwMode="auto">
          <a:xfrm flipV="1">
            <a:off x="5148263" y="436562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26" name="Line 8"/>
          <p:cNvSpPr>
            <a:spLocks noChangeShapeType="1"/>
          </p:cNvSpPr>
          <p:nvPr/>
        </p:nvSpPr>
        <p:spPr bwMode="auto">
          <a:xfrm flipV="1">
            <a:off x="6156325" y="436562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52738"/>
            <a:ext cx="12239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28" name="Group 9"/>
          <p:cNvGrpSpPr>
            <a:grpSpLocks/>
          </p:cNvGrpSpPr>
          <p:nvPr/>
        </p:nvGrpSpPr>
        <p:grpSpPr bwMode="auto">
          <a:xfrm>
            <a:off x="5148263" y="1989138"/>
            <a:ext cx="2447925" cy="746125"/>
            <a:chOff x="521" y="1185"/>
            <a:chExt cx="1452" cy="470"/>
          </a:xfrm>
        </p:grpSpPr>
        <p:sp>
          <p:nvSpPr>
            <p:cNvPr id="133134" name="Line 10"/>
            <p:cNvSpPr>
              <a:spLocks noChangeShapeType="1"/>
            </p:cNvSpPr>
            <p:nvPr/>
          </p:nvSpPr>
          <p:spPr bwMode="auto">
            <a:xfrm>
              <a:off x="1247" y="1366"/>
              <a:ext cx="0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135" name="Text Box 11"/>
            <p:cNvSpPr txBox="1">
              <a:spLocks noChangeArrowheads="1"/>
            </p:cNvSpPr>
            <p:nvPr/>
          </p:nvSpPr>
          <p:spPr bwMode="auto">
            <a:xfrm>
              <a:off x="521" y="1185"/>
              <a:ext cx="1452" cy="1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>
              <a:lvl1pPr defTabSz="8731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731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731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731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731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Europa erklæres poliofritt</a:t>
              </a:r>
            </a:p>
          </p:txBody>
        </p:sp>
      </p:grpSp>
      <p:pic>
        <p:nvPicPr>
          <p:cNvPr id="133129" name="Picture 2" descr="C:\Users\Solengen\AppData\Local\Microsoft\Windows\Temporary Internet Files\Content.IE5\XFD1BNNZ\wh-4p-ol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357188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3" name="Picture 12" descr="Logo-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Polio Eradication Progress 1985-2009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>
                <a:latin typeface="Arial" charset="0"/>
                <a:ea typeface="+mj-ea"/>
                <a:cs typeface="+mj-cs"/>
              </a:rPr>
              <a:t>PolioPlus</a:t>
            </a:r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16113"/>
            <a:ext cx="6173788" cy="3816350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Plassholder for innhold 4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507163" y="2070100"/>
            <a:ext cx="2312987" cy="38100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nb-NO" sz="2400" dirty="0">
                <a:ea typeface="+mn-ea"/>
                <a:cs typeface="+mn-cs"/>
              </a:rPr>
              <a:t>Land som har ukontrollert poliomyelitt:</a:t>
            </a:r>
            <a:br>
              <a:rPr lang="nb-NO" sz="2400" dirty="0">
                <a:ea typeface="+mn-ea"/>
                <a:cs typeface="+mn-cs"/>
              </a:rPr>
            </a:br>
            <a:endParaRPr lang="nb-NO" sz="2400" dirty="0">
              <a:ea typeface="+mn-ea"/>
              <a:cs typeface="+mn-cs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nb-NO" sz="2400" dirty="0">
                <a:ea typeface="+mn-ea"/>
                <a:cs typeface="+mn-cs"/>
              </a:rPr>
              <a:t>Nigeria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nb-NO" sz="2400" dirty="0">
                <a:ea typeface="+mn-ea"/>
                <a:cs typeface="+mn-cs"/>
              </a:rPr>
              <a:t>India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nb-NO" sz="2400" dirty="0">
                <a:ea typeface="+mn-ea"/>
                <a:cs typeface="+mn-cs"/>
              </a:rPr>
              <a:t>Pakistan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nb-NO" sz="2400" dirty="0">
                <a:ea typeface="+mn-ea"/>
                <a:cs typeface="+mn-cs"/>
              </a:rPr>
              <a:t>Afghanistan</a:t>
            </a:r>
          </a:p>
        </p:txBody>
      </p:sp>
      <p:pic>
        <p:nvPicPr>
          <p:cNvPr id="135175" name="Picture 12" descr="Logo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1498600" y="549275"/>
            <a:ext cx="6889750" cy="736600"/>
          </a:xfrm>
        </p:spPr>
        <p:txBody>
          <a:bodyPr/>
          <a:lstStyle/>
          <a:p>
            <a:pPr eaLnBrk="1" hangingPunct="1">
              <a:defRPr/>
            </a:pPr>
            <a:r>
              <a:rPr lang="nb-NO" sz="3600" dirty="0">
                <a:latin typeface="Arial" charset="0"/>
                <a:ea typeface="+mj-ea"/>
                <a:cs typeface="+mj-cs"/>
              </a:rPr>
              <a:t>Ny strategi gir bedre resultater</a:t>
            </a:r>
          </a:p>
        </p:txBody>
      </p:sp>
      <p:sp>
        <p:nvSpPr>
          <p:cNvPr id="136194" name="Plassholder for innhold 3"/>
          <p:cNvSpPr>
            <a:spLocks noGrp="1"/>
          </p:cNvSpPr>
          <p:nvPr>
            <p:ph idx="1"/>
          </p:nvPr>
        </p:nvSpPr>
        <p:spPr bwMode="auto">
          <a:xfrm>
            <a:off x="995363" y="1557338"/>
            <a:ext cx="7897812" cy="5229225"/>
          </a:xfr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sz="2000" b="1" dirty="0">
                <a:latin typeface="Arial" charset="0"/>
                <a:cs typeface="Arial" charset="0"/>
              </a:rPr>
              <a:t>Nye </a:t>
            </a:r>
            <a:r>
              <a:rPr lang="en-US" sz="2000" b="1" dirty="0" err="1">
                <a:latin typeface="Arial" charset="0"/>
                <a:cs typeface="Arial" charset="0"/>
              </a:rPr>
              <a:t>og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bedre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vaksiner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og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verktøy</a:t>
            </a:r>
            <a:endParaRPr lang="en-US" sz="2000" b="1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70000"/>
              </a:lnSpc>
            </a:pPr>
            <a:r>
              <a:rPr lang="en-US" sz="2000" b="1" dirty="0" err="1">
                <a:latin typeface="Arial" charset="0"/>
                <a:cs typeface="Arial" charset="0"/>
              </a:rPr>
              <a:t>Ny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taktikk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</a:p>
          <a:p>
            <a:pPr lvl="1" eaLnBrk="1" hangingPunct="1">
              <a:lnSpc>
                <a:spcPct val="170000"/>
              </a:lnSpc>
            </a:pPr>
            <a:r>
              <a:rPr lang="en-US" sz="2000" b="1" dirty="0" err="1">
                <a:latin typeface="Arial" charset="0"/>
                <a:cs typeface="Arial" charset="0"/>
              </a:rPr>
              <a:t>Ny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giv</a:t>
            </a:r>
            <a:r>
              <a:rPr lang="en-US" sz="2000" b="1" dirty="0">
                <a:latin typeface="Arial" charset="0"/>
                <a:cs typeface="Arial" charset="0"/>
              </a:rPr>
              <a:t> for </a:t>
            </a:r>
            <a:r>
              <a:rPr lang="en-US" sz="2000" b="1" dirty="0" err="1">
                <a:latin typeface="Arial" charset="0"/>
                <a:cs typeface="Arial" charset="0"/>
              </a:rPr>
              <a:t>å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sikre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støtte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fra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politiske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ledere</a:t>
            </a:r>
            <a:endParaRPr lang="en-US" sz="2000" b="1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70000"/>
              </a:lnSpc>
            </a:pPr>
            <a:endParaRPr lang="en-US" sz="2000" b="1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70000"/>
              </a:lnSpc>
            </a:pPr>
            <a:endParaRPr lang="en-US" sz="2000" b="1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70000"/>
              </a:lnSpc>
            </a:pPr>
            <a:r>
              <a:rPr lang="nb-NO" sz="2000" dirty="0">
                <a:latin typeface="Arial" charset="0"/>
              </a:rPr>
              <a:t>FINN OPPDATERT STATISTIKK</a:t>
            </a:r>
            <a:endParaRPr lang="nb-NO" sz="2000" dirty="0">
              <a:latin typeface="Arial" charset="0"/>
              <a:cs typeface="Georgia" charset="0"/>
            </a:endParaRPr>
          </a:p>
        </p:txBody>
      </p:sp>
      <p:sp>
        <p:nvSpPr>
          <p:cNvPr id="136197" name="Plassholder for lysbilde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245225"/>
            <a:ext cx="22860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D5BB3E-D687-DA46-8C8E-3FB2E2B32582}" type="slidenum">
              <a:rPr lang="nb-NO" sz="1400"/>
              <a:pPr eaLnBrk="1" hangingPunct="1"/>
              <a:t>9</a:t>
            </a:fld>
            <a:endParaRPr lang="nb-NO" sz="1400"/>
          </a:p>
        </p:txBody>
      </p:sp>
      <p:pic>
        <p:nvPicPr>
          <p:cNvPr id="136198" name="Picture 2" descr="C:\Users\Solengen\AppData\Local\Microsoft\Windows\Temporary Internet Files\Content.IE5\XFD1BNNZ\wh-4p-o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275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1" name="TekstSylinder 8"/>
          <p:cNvSpPr txBox="1">
            <a:spLocks noChangeArrowheads="1"/>
          </p:cNvSpPr>
          <p:nvPr/>
        </p:nvSpPr>
        <p:spPr bwMode="auto">
          <a:xfrm>
            <a:off x="4787900" y="6092825"/>
            <a:ext cx="2665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nb-NO" sz="1400" i="1">
                <a:latin typeface="Calibri" charset="0"/>
              </a:rPr>
              <a:t> Kilde:  www.polioeradication.org</a:t>
            </a:r>
          </a:p>
        </p:txBody>
      </p:sp>
      <p:pic>
        <p:nvPicPr>
          <p:cNvPr id="136202" name="Picture 12" descr="Logo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Powerpoint+design_light.potx</Template>
  <TotalTime>6320</TotalTime>
  <Words>704</Words>
  <Application>Microsoft Office PowerPoint</Application>
  <PresentationFormat>Skjermfremvisning (4:3)</PresentationFormat>
  <Paragraphs>113</Paragraphs>
  <Slides>21</Slides>
  <Notes>9</Notes>
  <HiddenSlides>0</HiddenSlides>
  <MMClips>0</MMClips>
  <ScaleCrop>false</ScaleCrop>
  <HeadingPairs>
    <vt:vector size="8" baseType="variant">
      <vt:variant>
        <vt:lpstr>Brukte skrifter</vt:lpstr>
      </vt:variant>
      <vt:variant>
        <vt:i4>8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33" baseType="lpstr">
      <vt:lpstr>ＭＳ Ｐゴシック</vt:lpstr>
      <vt:lpstr>Arial</vt:lpstr>
      <vt:lpstr>Arial Narrow</vt:lpstr>
      <vt:lpstr>Calibri</vt:lpstr>
      <vt:lpstr>Georgia</vt:lpstr>
      <vt:lpstr>Monotype Corsiva</vt:lpstr>
      <vt:lpstr>Verdana</vt:lpstr>
      <vt:lpstr>Wingdings</vt:lpstr>
      <vt:lpstr>Communications_white</vt:lpstr>
      <vt:lpstr>Custom Design</vt:lpstr>
      <vt:lpstr>2_Custom Design</vt:lpstr>
      <vt:lpstr>Diagram</vt:lpstr>
      <vt:lpstr> Informasjon om internasjonale prosjekt med hovudvekt på polio plus og shelterbox</vt:lpstr>
      <vt:lpstr>PowerPoint-presentasjon</vt:lpstr>
      <vt:lpstr>PowerPoint-presentasjon</vt:lpstr>
      <vt:lpstr>PolioPlus &amp; End Polio Now</vt:lpstr>
      <vt:lpstr>PowerPoint-presentasjon</vt:lpstr>
      <vt:lpstr>PowerPoint-presentasjon</vt:lpstr>
      <vt:lpstr>Polio Eradication Progress 1985-2009</vt:lpstr>
      <vt:lpstr>PolioPlus</vt:lpstr>
      <vt:lpstr>Ny strategi gir bedre resultater</vt:lpstr>
      <vt:lpstr>PowerPoint-presentasjon</vt:lpstr>
      <vt:lpstr>PowerPoint-presentasjon</vt:lpstr>
      <vt:lpstr>PowerPoint-presentasjon</vt:lpstr>
      <vt:lpstr>     </vt:lpstr>
      <vt:lpstr>PolioPlus</vt:lpstr>
      <vt:lpstr>PowerPoint-presentasjon</vt:lpstr>
      <vt:lpstr>ShelterBox</vt:lpstr>
      <vt:lpstr>PowerPoint-presentasjon</vt:lpstr>
      <vt:lpstr>PowerPoint-presentasjon</vt:lpstr>
      <vt:lpstr>PowerPoint-presentasjon</vt:lpstr>
      <vt:lpstr>PowerPoint-presentasjon</vt:lpstr>
      <vt:lpstr>Andre internasjonale R-prosjekter</vt:lpstr>
    </vt:vector>
  </TitlesOfParts>
  <Company>ASV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ASKØY ROTARY KLUBB</dc:title>
  <dc:creator>IT-Tjenesten</dc:creator>
  <cp:lastModifiedBy>Sigbjørn Haugland</cp:lastModifiedBy>
  <cp:revision>332</cp:revision>
  <cp:lastPrinted>2011-11-10T20:36:44Z</cp:lastPrinted>
  <dcterms:created xsi:type="dcterms:W3CDTF">2017-12-30T12:22:00Z</dcterms:created>
  <dcterms:modified xsi:type="dcterms:W3CDTF">2018-01-23T14:09:38Z</dcterms:modified>
</cp:coreProperties>
</file>