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82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191B0E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191B0E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03753" y="2308986"/>
            <a:ext cx="4194809" cy="3484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91B0E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191B0E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06695" y="0"/>
            <a:ext cx="11485880" cy="6858000"/>
          </a:xfrm>
          <a:custGeom>
            <a:avLst/>
            <a:gdLst/>
            <a:ahLst/>
            <a:cxnLst/>
            <a:rect l="l" t="t" r="r" b="b"/>
            <a:pathLst>
              <a:path w="11485880" h="6858000">
                <a:moveTo>
                  <a:pt x="0" y="6858000"/>
                </a:moveTo>
                <a:lnTo>
                  <a:pt x="11485304" y="6858000"/>
                </a:lnTo>
                <a:lnTo>
                  <a:pt x="1148530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D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478155" cy="6858000"/>
          </a:xfrm>
          <a:custGeom>
            <a:avLst/>
            <a:gdLst/>
            <a:ahLst/>
            <a:cxnLst/>
            <a:rect l="l" t="t" r="r" b="b"/>
            <a:pathLst>
              <a:path w="478155" h="6858000">
                <a:moveTo>
                  <a:pt x="0" y="6858000"/>
                </a:moveTo>
                <a:lnTo>
                  <a:pt x="478095" y="6858000"/>
                </a:lnTo>
                <a:lnTo>
                  <a:pt x="47809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D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78095" y="375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91B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2685" y="1902368"/>
            <a:ext cx="6746240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191B0E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D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1962" y="5708650"/>
            <a:ext cx="3275329" cy="386080"/>
          </a:xfrm>
          <a:custGeom>
            <a:avLst/>
            <a:gdLst/>
            <a:ahLst/>
            <a:cxnLst/>
            <a:rect l="l" t="t" r="r" b="b"/>
            <a:pathLst>
              <a:path w="3275329" h="386079">
                <a:moveTo>
                  <a:pt x="0" y="386080"/>
                </a:moveTo>
                <a:lnTo>
                  <a:pt x="3275012" y="386080"/>
                </a:lnTo>
                <a:lnTo>
                  <a:pt x="3275012" y="0"/>
                </a:lnTo>
                <a:lnTo>
                  <a:pt x="0" y="0"/>
                </a:lnTo>
                <a:lnTo>
                  <a:pt x="0" y="386080"/>
                </a:lnTo>
                <a:close/>
              </a:path>
            </a:pathLst>
          </a:custGeom>
          <a:solidFill>
            <a:srgbClr val="191B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21200" y="1685651"/>
            <a:ext cx="406400" cy="4023995"/>
          </a:xfrm>
          <a:custGeom>
            <a:avLst/>
            <a:gdLst/>
            <a:ahLst/>
            <a:cxnLst/>
            <a:rect l="l" t="t" r="r" b="b"/>
            <a:pathLst>
              <a:path w="406400" h="4023995">
                <a:moveTo>
                  <a:pt x="405773" y="0"/>
                </a:moveTo>
                <a:lnTo>
                  <a:pt x="0" y="0"/>
                </a:lnTo>
                <a:lnTo>
                  <a:pt x="0" y="4023626"/>
                </a:lnTo>
                <a:lnTo>
                  <a:pt x="405773" y="4023626"/>
                </a:lnTo>
                <a:lnTo>
                  <a:pt x="405773" y="0"/>
                </a:lnTo>
                <a:close/>
              </a:path>
            </a:pathLst>
          </a:custGeom>
          <a:solidFill>
            <a:srgbClr val="191B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2858" y="744468"/>
            <a:ext cx="3275965" cy="4408805"/>
          </a:xfrm>
          <a:custGeom>
            <a:avLst/>
            <a:gdLst/>
            <a:ahLst/>
            <a:cxnLst/>
            <a:rect l="l" t="t" r="r" b="b"/>
            <a:pathLst>
              <a:path w="3275965" h="4408805">
                <a:moveTo>
                  <a:pt x="3275013" y="0"/>
                </a:moveTo>
                <a:lnTo>
                  <a:pt x="0" y="0"/>
                </a:lnTo>
                <a:lnTo>
                  <a:pt x="0" y="4408487"/>
                </a:lnTo>
                <a:lnTo>
                  <a:pt x="405773" y="4408487"/>
                </a:lnTo>
                <a:lnTo>
                  <a:pt x="405773" y="384420"/>
                </a:lnTo>
                <a:lnTo>
                  <a:pt x="3275658" y="384420"/>
                </a:lnTo>
                <a:lnTo>
                  <a:pt x="3275317" y="336403"/>
                </a:lnTo>
                <a:lnTo>
                  <a:pt x="3275230" y="240288"/>
                </a:lnTo>
                <a:lnTo>
                  <a:pt x="3275450" y="145454"/>
                </a:lnTo>
                <a:lnTo>
                  <a:pt x="3275363" y="49339"/>
                </a:lnTo>
                <a:lnTo>
                  <a:pt x="3275013" y="0"/>
                </a:lnTo>
                <a:close/>
              </a:path>
              <a:path w="3275965" h="4408805">
                <a:moveTo>
                  <a:pt x="3275658" y="384420"/>
                </a:moveTo>
                <a:lnTo>
                  <a:pt x="405773" y="384420"/>
                </a:lnTo>
                <a:lnTo>
                  <a:pt x="3275668" y="385742"/>
                </a:lnTo>
                <a:lnTo>
                  <a:pt x="3275658" y="384420"/>
                </a:lnTo>
                <a:close/>
              </a:path>
            </a:pathLst>
          </a:custGeom>
          <a:solidFill>
            <a:srgbClr val="191B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SKATTEPARADISER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120451" y="2795537"/>
            <a:ext cx="7950834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1165" algn="l"/>
              </a:tabLst>
            </a:pPr>
            <a:r>
              <a:rPr sz="6600" dirty="0">
                <a:solidFill>
                  <a:srgbClr val="191B0E"/>
                </a:solidFill>
                <a:latin typeface="Franklin Gothic Book"/>
                <a:cs typeface="Franklin Gothic Book"/>
              </a:rPr>
              <a:t>-	</a:t>
            </a:r>
            <a:r>
              <a:rPr sz="4800" spc="-30" dirty="0">
                <a:solidFill>
                  <a:srgbClr val="191B0E"/>
                </a:solidFill>
                <a:latin typeface="Franklin Gothic Book"/>
                <a:cs typeface="Franklin Gothic Book"/>
              </a:rPr>
              <a:t>HVORFOR </a:t>
            </a:r>
            <a:r>
              <a:rPr sz="4800" dirty="0">
                <a:solidFill>
                  <a:srgbClr val="191B0E"/>
                </a:solidFill>
                <a:latin typeface="Franklin Gothic Book"/>
                <a:cs typeface="Franklin Gothic Book"/>
              </a:rPr>
              <a:t>SÅ </a:t>
            </a:r>
            <a:r>
              <a:rPr sz="48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MYE</a:t>
            </a:r>
            <a:r>
              <a:rPr sz="48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4800" spc="0" dirty="0">
                <a:solidFill>
                  <a:srgbClr val="191B0E"/>
                </a:solidFill>
                <a:latin typeface="Franklin Gothic Book"/>
                <a:cs typeface="Franklin Gothic Book"/>
              </a:rPr>
              <a:t>OPPSTYR?</a:t>
            </a:r>
            <a:endParaRPr sz="48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92990" y="3968153"/>
            <a:ext cx="4404995" cy="99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Bergenhus Rotary</a:t>
            </a:r>
            <a:r>
              <a:rPr sz="210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1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Klubb</a:t>
            </a:r>
            <a:endParaRPr sz="2100">
              <a:latin typeface="Franklin Gothic Book"/>
              <a:cs typeface="Franklin Gothic Book"/>
            </a:endParaRPr>
          </a:p>
          <a:p>
            <a:pPr marL="1235075">
              <a:lnSpc>
                <a:spcPct val="100000"/>
              </a:lnSpc>
              <a:spcBef>
                <a:spcPts val="45"/>
              </a:spcBef>
            </a:pPr>
            <a:r>
              <a:rPr sz="2100" spc="-30" dirty="0">
                <a:solidFill>
                  <a:srgbClr val="191B0E"/>
                </a:solidFill>
                <a:latin typeface="Franklin Gothic Book"/>
                <a:cs typeface="Franklin Gothic Book"/>
              </a:rPr>
              <a:t>21. </a:t>
            </a:r>
            <a:r>
              <a:rPr sz="21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februar</a:t>
            </a:r>
            <a:r>
              <a:rPr sz="2100" spc="1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1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2018</a:t>
            </a:r>
            <a:endParaRPr sz="2100">
              <a:latin typeface="Franklin Gothic Book"/>
              <a:cs typeface="Franklin Gothic Book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21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Kristine </a:t>
            </a:r>
            <a:r>
              <a:rPr sz="21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Sævold, </a:t>
            </a:r>
            <a:r>
              <a:rPr sz="21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stipendiat historie</a:t>
            </a:r>
            <a:r>
              <a:rPr sz="2100" spc="2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100" dirty="0">
                <a:solidFill>
                  <a:srgbClr val="191B0E"/>
                </a:solidFill>
                <a:latin typeface="Franklin Gothic Book"/>
                <a:cs typeface="Franklin Gothic Book"/>
              </a:rPr>
              <a:t>UiB</a:t>
            </a:r>
            <a:endParaRPr sz="21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39554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Økt politisk</a:t>
            </a:r>
            <a:r>
              <a:rPr sz="4400" spc="-65" dirty="0"/>
              <a:t> </a:t>
            </a:r>
            <a:r>
              <a:rPr sz="4400" spc="15" dirty="0"/>
              <a:t>trykk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162364"/>
            <a:ext cx="4267200" cy="339534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6875" indent="-384175">
              <a:lnSpc>
                <a:spcPct val="100000"/>
              </a:lnSpc>
              <a:spcBef>
                <a:spcPts val="90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Nye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tiltak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etter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 2009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80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USA: </a:t>
            </a:r>
            <a:r>
              <a:rPr sz="2000" spc="-60" dirty="0">
                <a:solidFill>
                  <a:srgbClr val="191B0E"/>
                </a:solidFill>
                <a:latin typeface="Franklin Gothic Book"/>
                <a:cs typeface="Franklin Gothic Book"/>
              </a:rPr>
              <a:t>FATCA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35" dirty="0">
                <a:solidFill>
                  <a:srgbClr val="191B0E"/>
                </a:solidFill>
                <a:latin typeface="Franklin Gothic Book"/>
                <a:cs typeface="Franklin Gothic Book"/>
              </a:rPr>
              <a:t>2010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83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OECD: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BEPS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fra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2013</a:t>
            </a:r>
            <a:endParaRPr sz="2000">
              <a:latin typeface="Franklin Gothic Book"/>
              <a:cs typeface="Franklin Gothic Book"/>
            </a:endParaRPr>
          </a:p>
          <a:p>
            <a:pPr marL="396875" marR="874394" indent="-384175">
              <a:lnSpc>
                <a:spcPts val="2030"/>
              </a:lnSpc>
              <a:spcBef>
                <a:spcPts val="118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EU: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global skatt?,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saker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mot 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selskaper, ny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svarteliste</a:t>
            </a:r>
            <a:r>
              <a:rPr sz="20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osv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79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Unilaterale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tiltak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83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Andre lokale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tiltak</a:t>
            </a:r>
            <a:endParaRPr sz="2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ts val="2030"/>
              </a:lnSpc>
              <a:spcBef>
                <a:spcPts val="117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MEN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økt gjennomslag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etter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Panama  Papers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83866" y="2286000"/>
            <a:ext cx="4206953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46558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Skatteunndragelser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272473"/>
            <a:ext cx="4218305" cy="284988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96875" marR="265430" indent="-384175">
              <a:lnSpc>
                <a:spcPts val="1700"/>
              </a:lnSpc>
              <a:spcBef>
                <a:spcPts val="439"/>
              </a:spcBef>
              <a:buChar char="■"/>
              <a:tabLst>
                <a:tab pos="396240" algn="l"/>
                <a:tab pos="396875" algn="l"/>
              </a:tabLst>
            </a:pP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Gabriel Zucman </a:t>
            </a:r>
            <a:r>
              <a:rPr sz="17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(2015):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8% </a:t>
            </a:r>
            <a:r>
              <a:rPr sz="17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verdens 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formuer skjult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i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SP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– </a:t>
            </a:r>
            <a:r>
              <a:rPr sz="17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1600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mrd</a:t>
            </a:r>
            <a:r>
              <a:rPr sz="17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årlig</a:t>
            </a:r>
            <a:endParaRPr sz="1700">
              <a:latin typeface="Franklin Gothic Book"/>
              <a:cs typeface="Franklin Gothic Book"/>
            </a:endParaRPr>
          </a:p>
          <a:p>
            <a:pPr marL="396875" marR="209550" indent="-384175">
              <a:lnSpc>
                <a:spcPts val="1730"/>
              </a:lnSpc>
              <a:spcBef>
                <a:spcPts val="1175"/>
              </a:spcBef>
              <a:buChar char="■"/>
              <a:tabLst>
                <a:tab pos="450215" algn="l"/>
                <a:tab pos="450850" algn="l"/>
              </a:tabLst>
            </a:pP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Zucman: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tap </a:t>
            </a:r>
            <a:r>
              <a:rPr sz="17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globale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skatteinntekter 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tilsvarer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200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milliarder dollar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årlig</a:t>
            </a:r>
            <a:endParaRPr sz="17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855"/>
              </a:spcBef>
              <a:buChar char="■"/>
              <a:tabLst>
                <a:tab pos="396240" algn="l"/>
                <a:tab pos="396875" algn="l"/>
              </a:tabLst>
            </a:pP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Lovlige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skatteomgåelse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kommer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i</a:t>
            </a:r>
            <a:r>
              <a:rPr sz="1700" spc="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tillegg</a:t>
            </a:r>
            <a:endParaRPr sz="1700">
              <a:latin typeface="Franklin Gothic Book"/>
              <a:cs typeface="Franklin Gothic Book"/>
            </a:endParaRPr>
          </a:p>
          <a:p>
            <a:pPr marL="396875" indent="-384175">
              <a:lnSpc>
                <a:spcPts val="1870"/>
              </a:lnSpc>
              <a:spcBef>
                <a:spcPts val="894"/>
              </a:spcBef>
              <a:buChar char="■"/>
              <a:tabLst>
                <a:tab pos="396240" algn="l"/>
                <a:tab pos="396875" algn="l"/>
              </a:tabLst>
            </a:pP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Ny studie </a:t>
            </a:r>
            <a:r>
              <a:rPr sz="17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skandinaviske</a:t>
            </a:r>
            <a:r>
              <a:rPr sz="1700" spc="-3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husholdninger</a:t>
            </a:r>
            <a:endParaRPr sz="1700">
              <a:latin typeface="Franklin Gothic Book"/>
              <a:cs typeface="Franklin Gothic Book"/>
            </a:endParaRPr>
          </a:p>
          <a:p>
            <a:pPr marL="396240" marR="385445">
              <a:lnSpc>
                <a:spcPts val="1730"/>
              </a:lnSpc>
              <a:spcBef>
                <a:spcPts val="145"/>
              </a:spcBef>
            </a:pP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–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også omfattende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i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Norge: de </a:t>
            </a:r>
            <a:r>
              <a:rPr sz="17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rikeste 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unndrar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1/3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(NMBU</a:t>
            </a:r>
            <a:r>
              <a:rPr sz="17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700" spc="-40" dirty="0">
                <a:solidFill>
                  <a:srgbClr val="191B0E"/>
                </a:solidFill>
                <a:latin typeface="Franklin Gothic Book"/>
                <a:cs typeface="Franklin Gothic Book"/>
              </a:rPr>
              <a:t>2017)</a:t>
            </a:r>
            <a:endParaRPr sz="1700">
              <a:latin typeface="Franklin Gothic Book"/>
              <a:cs typeface="Franklin Gothic Book"/>
            </a:endParaRPr>
          </a:p>
          <a:p>
            <a:pPr marL="396875" marR="121285" indent="-384175">
              <a:lnSpc>
                <a:spcPts val="1700"/>
              </a:lnSpc>
              <a:spcBef>
                <a:spcPts val="1200"/>
              </a:spcBef>
              <a:buChar char="■"/>
              <a:tabLst>
                <a:tab pos="396240" algn="l"/>
                <a:tab pos="396875" algn="l"/>
              </a:tabLst>
            </a:pP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1900 nordmenn meldt inn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skjulte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midler  til frivillig retting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fra </a:t>
            </a:r>
            <a:r>
              <a:rPr sz="17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2007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</a:t>
            </a:r>
            <a:r>
              <a:rPr sz="1700" spc="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7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2016.</a:t>
            </a:r>
            <a:endParaRPr sz="17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34668" y="2286000"/>
            <a:ext cx="4538131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88411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SP er blitt en del </a:t>
            </a:r>
            <a:r>
              <a:rPr sz="4400" spc="-50" dirty="0"/>
              <a:t>av </a:t>
            </a:r>
            <a:r>
              <a:rPr sz="4400" spc="-5" dirty="0"/>
              <a:t>en</a:t>
            </a:r>
            <a:r>
              <a:rPr sz="4400" spc="10" dirty="0"/>
              <a:t> </a:t>
            </a:r>
            <a:r>
              <a:rPr sz="4400" spc="-5" dirty="0"/>
              <a:t>ulikhetsdebatt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293618"/>
            <a:ext cx="4243705" cy="336550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396875" marR="128270" indent="-384175">
              <a:lnSpc>
                <a:spcPct val="93800"/>
              </a:lnSpc>
              <a:spcBef>
                <a:spcPts val="24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Thomas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Piketty: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økonomisk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ulikhet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tilbake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på samme nivå som før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første verdenskrig</a:t>
            </a:r>
            <a:endParaRPr sz="2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ct val="93800"/>
              </a:lnSpc>
              <a:spcBef>
                <a:spcPts val="122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Verdens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rikeste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1%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har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nå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like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store  formuer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som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resten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verden 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tilsammen (Oxfam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30" dirty="0">
                <a:solidFill>
                  <a:srgbClr val="191B0E"/>
                </a:solidFill>
                <a:latin typeface="Franklin Gothic Book"/>
                <a:cs typeface="Franklin Gothic Book"/>
              </a:rPr>
              <a:t>2016)</a:t>
            </a:r>
            <a:endParaRPr sz="2000">
              <a:latin typeface="Franklin Gothic Book"/>
              <a:cs typeface="Franklin Gothic Book"/>
            </a:endParaRPr>
          </a:p>
          <a:p>
            <a:pPr marL="396875" marR="69850" indent="-384175">
              <a:lnSpc>
                <a:spcPct val="93800"/>
              </a:lnSpc>
              <a:spcBef>
                <a:spcPts val="121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”The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world’s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8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richest men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are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now 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as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wealthy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as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half of the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world’s 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population” (Oxfam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45" dirty="0">
                <a:solidFill>
                  <a:srgbClr val="191B0E"/>
                </a:solidFill>
                <a:latin typeface="Franklin Gothic Book"/>
                <a:cs typeface="Franklin Gothic Book"/>
              </a:rPr>
              <a:t>2017)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Usikre tall, men indikasjoner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81171" y="2861641"/>
            <a:ext cx="4291628" cy="2430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828" y="1921383"/>
            <a:ext cx="10226393" cy="50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79216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Handler </a:t>
            </a:r>
            <a:r>
              <a:rPr sz="4400" dirty="0"/>
              <a:t>om </a:t>
            </a:r>
            <a:r>
              <a:rPr sz="4400" spc="-5" dirty="0"/>
              <a:t>langt mer enn</a:t>
            </a:r>
            <a:r>
              <a:rPr sz="4400" spc="-25" dirty="0"/>
              <a:t> </a:t>
            </a:r>
            <a:r>
              <a:rPr sz="4400" spc="-10" dirty="0"/>
              <a:t>skatt…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283317" y="2243674"/>
            <a:ext cx="2689564" cy="1796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3316" y="4040659"/>
            <a:ext cx="3238285" cy="195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72881" y="2243676"/>
            <a:ext cx="2667580" cy="18753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29440" y="4109889"/>
            <a:ext cx="2667580" cy="19198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7020" y="2253838"/>
            <a:ext cx="2621732" cy="1810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97020" y="4007275"/>
            <a:ext cx="2621732" cy="1989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50565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Konkurranse</a:t>
            </a:r>
            <a:r>
              <a:rPr sz="4400" spc="-40" dirty="0"/>
              <a:t> </a:t>
            </a:r>
            <a:r>
              <a:rPr sz="4400" spc="-5" dirty="0"/>
              <a:t>vridning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293618"/>
            <a:ext cx="3863340" cy="178244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96875" marR="5080" indent="-384175">
              <a:lnSpc>
                <a:spcPts val="2270"/>
              </a:lnSpc>
              <a:spcBef>
                <a:spcPts val="28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Diskusjon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Google-skatt også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i 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Norge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98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Ingen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”level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playing</a:t>
            </a:r>
            <a:r>
              <a:rPr sz="2000" spc="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field”</a:t>
            </a:r>
            <a:endParaRPr sz="2000">
              <a:latin typeface="Franklin Gothic Book"/>
              <a:cs typeface="Franklin Gothic Book"/>
            </a:endParaRPr>
          </a:p>
          <a:p>
            <a:pPr marL="396875" marR="48260" indent="-384175">
              <a:lnSpc>
                <a:spcPts val="2270"/>
              </a:lnSpc>
              <a:spcBef>
                <a:spcPts val="125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Norske selskaper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taper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mot 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smartere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strukturerte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selskaper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06610" y="2847295"/>
            <a:ext cx="3684205" cy="2458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782065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Press </a:t>
            </a:r>
            <a:r>
              <a:rPr sz="4400" spc="-10" dirty="0"/>
              <a:t>mot </a:t>
            </a:r>
            <a:r>
              <a:rPr sz="4400" spc="-5" dirty="0"/>
              <a:t>demokratisk</a:t>
            </a:r>
            <a:r>
              <a:rPr sz="4400" spc="-40" dirty="0"/>
              <a:t> </a:t>
            </a:r>
            <a:r>
              <a:rPr sz="4400" spc="-15" dirty="0"/>
              <a:t>styreform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158151"/>
            <a:ext cx="4008754" cy="191770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96875" indent="-384175">
              <a:lnSpc>
                <a:spcPct val="100000"/>
              </a:lnSpc>
              <a:spcBef>
                <a:spcPts val="11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Demokrati: </a:t>
            </a:r>
            <a:r>
              <a:rPr sz="20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2400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år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gammel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teori</a:t>
            </a:r>
            <a:endParaRPr sz="2000">
              <a:latin typeface="Franklin Gothic Book"/>
              <a:cs typeface="Franklin Gothic Book"/>
            </a:endParaRPr>
          </a:p>
          <a:p>
            <a:pPr marL="396875" marR="97790" indent="-384175">
              <a:lnSpc>
                <a:spcPts val="2230"/>
              </a:lnSpc>
              <a:spcBef>
                <a:spcPts val="128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”The Glorious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Revolution”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1688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i  England</a:t>
            </a:r>
            <a:endParaRPr sz="2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ts val="2270"/>
              </a:lnSpc>
              <a:spcBef>
                <a:spcPts val="120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Ingen demokratier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i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1900,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22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i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1950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og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119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i</a:t>
            </a:r>
            <a:r>
              <a:rPr sz="2000" spc="2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30" dirty="0">
                <a:solidFill>
                  <a:srgbClr val="191B0E"/>
                </a:solidFill>
                <a:latin typeface="Franklin Gothic Book"/>
                <a:cs typeface="Franklin Gothic Book"/>
              </a:rPr>
              <a:t>2011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06619" y="2285999"/>
            <a:ext cx="3684186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27082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Suverenitet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158151"/>
            <a:ext cx="4255135" cy="321310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96875" indent="-384175">
              <a:lnSpc>
                <a:spcPct val="100000"/>
              </a:lnSpc>
              <a:spcBef>
                <a:spcPts val="11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Freden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i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Westfalen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1648</a:t>
            </a:r>
            <a:endParaRPr sz="2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ct val="93800"/>
              </a:lnSpc>
              <a:spcBef>
                <a:spcPts val="121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Tilhørighet til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et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samfunn hviler på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et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gammelt prinsipp som ligger til 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grunn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for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demokratiet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-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”Residence”</a:t>
            </a:r>
            <a:endParaRPr sz="2000">
              <a:latin typeface="Franklin Gothic Book"/>
              <a:cs typeface="Franklin Gothic Book"/>
            </a:endParaRPr>
          </a:p>
          <a:p>
            <a:pPr marL="396875" marR="387350" indent="-384175">
              <a:lnSpc>
                <a:spcPct val="93800"/>
              </a:lnSpc>
              <a:spcBef>
                <a:spcPts val="121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35" dirty="0">
                <a:solidFill>
                  <a:srgbClr val="191B0E"/>
                </a:solidFill>
                <a:latin typeface="Franklin Gothic Book"/>
                <a:cs typeface="Franklin Gothic Book"/>
              </a:rPr>
              <a:t>”Tax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residence”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kan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nå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kjøpes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i 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andre land: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Dubai,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Panama eller  Bahamas</a:t>
            </a:r>
            <a:endParaRPr sz="2000">
              <a:latin typeface="Franklin Gothic Book"/>
              <a:cs typeface="Franklin Gothic Book"/>
            </a:endParaRPr>
          </a:p>
          <a:p>
            <a:pPr marL="396875" marR="675640" indent="-384175">
              <a:lnSpc>
                <a:spcPts val="2230"/>
              </a:lnSpc>
              <a:spcBef>
                <a:spcPts val="128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Hvem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har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kontroll?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Hvor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langt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rekker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demokratisk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kontroll?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06585" y="2286000"/>
            <a:ext cx="3684253" cy="3581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65500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Før </a:t>
            </a:r>
            <a:r>
              <a:rPr sz="4400" spc="-15" dirty="0"/>
              <a:t>første </a:t>
            </a:r>
            <a:r>
              <a:rPr sz="4400" spc="-20" dirty="0"/>
              <a:t>verdenskrig</a:t>
            </a:r>
            <a:r>
              <a:rPr sz="4400" dirty="0"/>
              <a:t> </a:t>
            </a:r>
            <a:r>
              <a:rPr sz="4400" spc="-105" dirty="0"/>
              <a:t>1914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272473"/>
            <a:ext cx="4258945" cy="343852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96875" marR="377190" indent="-384175">
              <a:lnSpc>
                <a:spcPts val="1700"/>
              </a:lnSpc>
              <a:spcBef>
                <a:spcPts val="439"/>
              </a:spcBef>
              <a:buChar char="■"/>
              <a:tabLst>
                <a:tab pos="450215" algn="l"/>
                <a:tab pos="450850" algn="l"/>
              </a:tabLst>
            </a:pP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Industrialisering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hvor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Storbritannia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og 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USA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hadde dominerende</a:t>
            </a:r>
            <a:r>
              <a:rPr sz="1700" spc="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posisjoner</a:t>
            </a:r>
            <a:endParaRPr sz="1700">
              <a:latin typeface="Franklin Gothic Book"/>
              <a:cs typeface="Franklin Gothic Book"/>
            </a:endParaRPr>
          </a:p>
          <a:p>
            <a:pPr marL="396875" marR="481330" indent="-384175">
              <a:lnSpc>
                <a:spcPts val="1730"/>
              </a:lnSpc>
              <a:spcBef>
                <a:spcPts val="1175"/>
              </a:spcBef>
              <a:buChar char="■"/>
              <a:tabLst>
                <a:tab pos="396240" algn="l"/>
                <a:tab pos="396875" algn="l"/>
              </a:tabLst>
            </a:pPr>
            <a:r>
              <a:rPr sz="17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Fremvekst </a:t>
            </a:r>
            <a:r>
              <a:rPr sz="17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kapitalisme som et </a:t>
            </a:r>
            <a:r>
              <a:rPr sz="17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nytt 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økonomisk system</a:t>
            </a:r>
            <a:endParaRPr sz="1700">
              <a:latin typeface="Franklin Gothic Book"/>
              <a:cs typeface="Franklin Gothic Book"/>
            </a:endParaRPr>
          </a:p>
          <a:p>
            <a:pPr marL="396875" marR="70485" indent="-384175">
              <a:lnSpc>
                <a:spcPts val="1730"/>
              </a:lnSpc>
              <a:spcBef>
                <a:spcPts val="1175"/>
              </a:spcBef>
              <a:buChar char="■"/>
              <a:tabLst>
                <a:tab pos="396240" algn="l"/>
                <a:tab pos="396875" algn="l"/>
              </a:tabLst>
            </a:pP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Den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første globaliseringsbølgen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fra </a:t>
            </a:r>
            <a:r>
              <a:rPr sz="17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1870- 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årene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WWI</a:t>
            </a:r>
            <a:endParaRPr sz="1700">
              <a:latin typeface="Franklin Gothic Book"/>
              <a:cs typeface="Franklin Gothic Book"/>
            </a:endParaRPr>
          </a:p>
          <a:p>
            <a:pPr marL="396875" marR="1050925" indent="-384175">
              <a:lnSpc>
                <a:spcPts val="1730"/>
              </a:lnSpc>
              <a:spcBef>
                <a:spcPts val="1170"/>
              </a:spcBef>
              <a:buChar char="■"/>
              <a:tabLst>
                <a:tab pos="396240" algn="l"/>
                <a:tab pos="396875" algn="l"/>
              </a:tabLst>
            </a:pP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modernisering </a:t>
            </a:r>
            <a:r>
              <a:rPr sz="17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eksisterende  </a:t>
            </a:r>
            <a:r>
              <a:rPr sz="17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selskapsformer</a:t>
            </a:r>
            <a:endParaRPr sz="17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ts val="1700"/>
              </a:lnSpc>
              <a:spcBef>
                <a:spcPts val="1200"/>
              </a:spcBef>
              <a:buChar char="■"/>
              <a:tabLst>
                <a:tab pos="396240" algn="l"/>
                <a:tab pos="396875" algn="l"/>
              </a:tabLst>
            </a:pP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Grunnleggende prinsipper som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fortsatt  </a:t>
            </a:r>
            <a:r>
              <a:rPr sz="17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gjelder, feks </a:t>
            </a:r>
            <a:r>
              <a:rPr sz="1700" dirty="0">
                <a:solidFill>
                  <a:srgbClr val="191B0E"/>
                </a:solidFill>
                <a:latin typeface="Franklin Gothic Book"/>
                <a:cs typeface="Franklin Gothic Book"/>
              </a:rPr>
              <a:t>at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et selskap kan eie et</a:t>
            </a:r>
            <a:r>
              <a:rPr sz="1700" spc="1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annet</a:t>
            </a:r>
            <a:endParaRPr sz="1700">
              <a:latin typeface="Franklin Gothic Book"/>
              <a:cs typeface="Franklin Gothic Book"/>
            </a:endParaRPr>
          </a:p>
          <a:p>
            <a:pPr marL="396875" marR="768350" indent="-384175">
              <a:lnSpc>
                <a:spcPts val="1700"/>
              </a:lnSpc>
              <a:spcBef>
                <a:spcPts val="1230"/>
              </a:spcBef>
              <a:buChar char="■"/>
              <a:tabLst>
                <a:tab pos="396240" algn="l"/>
                <a:tab pos="396875" algn="l"/>
              </a:tabLst>
            </a:pP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Utvikling </a:t>
            </a:r>
            <a:r>
              <a:rPr sz="17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17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armlengde-prinsippet,  internprising</a:t>
            </a:r>
            <a:endParaRPr sz="17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37866" y="3214639"/>
            <a:ext cx="4064000" cy="23310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52311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Et </a:t>
            </a:r>
            <a:r>
              <a:rPr sz="4400" spc="-10" dirty="0"/>
              <a:t>historisk</a:t>
            </a:r>
            <a:r>
              <a:rPr sz="4400" spc="-75" dirty="0"/>
              <a:t> </a:t>
            </a:r>
            <a:r>
              <a:rPr sz="4400" spc="-5" dirty="0"/>
              <a:t>perspektiv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6739466" y="2614526"/>
            <a:ext cx="4448175" cy="2960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2676" y="2179320"/>
            <a:ext cx="4286250" cy="235394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396875" marR="477520" indent="-384175">
              <a:lnSpc>
                <a:spcPct val="93800"/>
              </a:lnSpc>
              <a:spcBef>
                <a:spcPts val="24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Fremvekst av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et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moderne 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skattesystem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fra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tidlig på 1900-  tallet</a:t>
            </a:r>
            <a:endParaRPr sz="2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ts val="2270"/>
              </a:lnSpc>
              <a:spcBef>
                <a:spcPts val="125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Utvikling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et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bilateralt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skatteavtale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nettverk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fra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 1920-tallet</a:t>
            </a:r>
            <a:endParaRPr sz="2000">
              <a:latin typeface="Franklin Gothic Book"/>
              <a:cs typeface="Franklin Gothic Book"/>
            </a:endParaRPr>
          </a:p>
          <a:p>
            <a:pPr marL="396875" marR="51435" indent="-384175">
              <a:lnSpc>
                <a:spcPts val="2270"/>
              </a:lnSpc>
              <a:spcBef>
                <a:spcPts val="116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65" dirty="0">
                <a:solidFill>
                  <a:srgbClr val="191B0E"/>
                </a:solidFill>
                <a:latin typeface="Franklin Gothic Book"/>
                <a:cs typeface="Franklin Gothic Book"/>
              </a:rPr>
              <a:t>To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konkurrerende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prinsipper: Global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inntekt versus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 kildeskatt</a:t>
            </a:r>
            <a:endParaRPr sz="20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56438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Innovasjon </a:t>
            </a:r>
            <a:r>
              <a:rPr sz="4400" spc="-5" dirty="0"/>
              <a:t>innen</a:t>
            </a:r>
            <a:r>
              <a:rPr sz="4400" spc="-30" dirty="0"/>
              <a:t> </a:t>
            </a:r>
            <a:r>
              <a:rPr sz="4400" dirty="0"/>
              <a:t>finans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263964"/>
            <a:ext cx="4204970" cy="335915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396875" marR="173355" indent="-384175">
              <a:lnSpc>
                <a:spcPts val="1930"/>
              </a:lnSpc>
              <a:spcBef>
                <a:spcPts val="455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Banksekretesse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en gammel praksis  fra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9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1700-tallet</a:t>
            </a:r>
            <a:endParaRPr sz="19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ts val="1930"/>
              </a:lnSpc>
              <a:spcBef>
                <a:spcPts val="1175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Sveits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første land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til å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formalisere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det 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1934</a:t>
            </a:r>
            <a:endParaRPr sz="1900">
              <a:latin typeface="Franklin Gothic Book"/>
              <a:cs typeface="Franklin Gothic Book"/>
            </a:endParaRPr>
          </a:p>
          <a:p>
            <a:pPr marL="396875" marR="1448435" indent="-384175">
              <a:lnSpc>
                <a:spcPts val="1930"/>
              </a:lnSpc>
              <a:spcBef>
                <a:spcPts val="1170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Første skatteparadiser: 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mellomkrigstiden</a:t>
            </a:r>
            <a:endParaRPr sz="1900">
              <a:latin typeface="Franklin Gothic Book"/>
              <a:cs typeface="Franklin Gothic Book"/>
            </a:endParaRPr>
          </a:p>
          <a:p>
            <a:pPr marL="396875" marR="74295" indent="-384175">
              <a:lnSpc>
                <a:spcPts val="1900"/>
              </a:lnSpc>
              <a:spcBef>
                <a:spcPts val="1200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Ny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fase fra 1960-tallet: spredning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og 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vekst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særlig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i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det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britiske</a:t>
            </a:r>
            <a:r>
              <a:rPr sz="1900" spc="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imperiet</a:t>
            </a:r>
            <a:endParaRPr sz="1900">
              <a:latin typeface="Franklin Gothic Book"/>
              <a:cs typeface="Franklin Gothic Book"/>
            </a:endParaRPr>
          </a:p>
          <a:p>
            <a:pPr marL="396875" marR="17145" indent="-384175">
              <a:lnSpc>
                <a:spcPct val="84100"/>
              </a:lnSpc>
              <a:spcBef>
                <a:spcPts val="1215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Siste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fase fra </a:t>
            </a:r>
            <a:r>
              <a:rPr sz="19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1970-tallet: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eksplosiv 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vekst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og ”offshore”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gradvis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integrert i 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”onshore”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–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vanskelig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å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 skille</a:t>
            </a:r>
            <a:endParaRPr sz="19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66933" y="2285999"/>
            <a:ext cx="4012488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68389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2 </a:t>
            </a:r>
            <a:r>
              <a:rPr sz="4400" spc="-5" dirty="0"/>
              <a:t>sentrale grunner til</a:t>
            </a:r>
            <a:r>
              <a:rPr sz="4400" spc="-50" dirty="0"/>
              <a:t> </a:t>
            </a:r>
            <a:r>
              <a:rPr sz="4400" spc="-5" dirty="0"/>
              <a:t>oppstyr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253615"/>
            <a:ext cx="2837815" cy="868044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675"/>
              </a:spcBef>
            </a:pPr>
            <a:r>
              <a:rPr sz="3000" spc="-100" dirty="0">
                <a:solidFill>
                  <a:srgbClr val="191B0E"/>
                </a:solidFill>
                <a:latin typeface="Franklin Gothic Book"/>
                <a:cs typeface="Franklin Gothic Book"/>
              </a:rPr>
              <a:t>To </a:t>
            </a:r>
            <a:r>
              <a:rPr sz="3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konkurrerende  </a:t>
            </a:r>
            <a:r>
              <a:rPr sz="3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perspektiver</a:t>
            </a:r>
            <a:endParaRPr sz="3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03753" y="2637663"/>
            <a:ext cx="30473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Uklare</a:t>
            </a:r>
            <a:r>
              <a:rPr sz="3000" spc="-4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definisjoner</a:t>
            </a:r>
            <a:endParaRPr sz="30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70803" y="3333940"/>
            <a:ext cx="4352404" cy="2880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8667" y="3305175"/>
            <a:ext cx="3979332" cy="2562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830960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02860" algn="l"/>
              </a:tabLst>
            </a:pPr>
            <a:r>
              <a:rPr sz="4400" spc="-40" dirty="0"/>
              <a:t>Verdens </a:t>
            </a:r>
            <a:r>
              <a:rPr sz="4400" spc="-15" dirty="0"/>
              <a:t>yngste</a:t>
            </a:r>
            <a:r>
              <a:rPr sz="4400" spc="50" dirty="0"/>
              <a:t> </a:t>
            </a:r>
            <a:r>
              <a:rPr sz="4400" spc="-35" dirty="0"/>
              <a:t>yrke</a:t>
            </a:r>
            <a:r>
              <a:rPr sz="4400" spc="0" dirty="0"/>
              <a:t> </a:t>
            </a:r>
            <a:r>
              <a:rPr sz="4400" dirty="0"/>
              <a:t>-	</a:t>
            </a:r>
            <a:r>
              <a:rPr sz="4400" spc="-20" dirty="0"/>
              <a:t>konsulentene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238564"/>
            <a:ext cx="4195445" cy="328295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396875" marR="5080" indent="-384175">
              <a:lnSpc>
                <a:spcPct val="74100"/>
              </a:lnSpc>
              <a:spcBef>
                <a:spcPts val="690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Konsulenter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– </a:t>
            </a:r>
            <a:r>
              <a:rPr sz="19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vokste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ut </a:t>
            </a:r>
            <a:r>
              <a:rPr sz="19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et 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innovativt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miljø i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Chicago sammen  med den industrielle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revolusjonen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fra 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slutten </a:t>
            </a:r>
            <a:r>
              <a:rPr sz="19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av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1800-tallet</a:t>
            </a:r>
            <a:endParaRPr sz="1900">
              <a:latin typeface="Franklin Gothic Book"/>
              <a:cs typeface="Franklin Gothic Book"/>
            </a:endParaRPr>
          </a:p>
          <a:p>
            <a:pPr marL="396875" marR="753110" indent="-384175">
              <a:lnSpc>
                <a:spcPct val="74600"/>
              </a:lnSpc>
              <a:spcBef>
                <a:spcPts val="1165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”Scientific Management”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-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en 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bevegelse</a:t>
            </a:r>
            <a:endParaRPr sz="1900">
              <a:latin typeface="Franklin Gothic Book"/>
              <a:cs typeface="Franklin Gothic Book"/>
            </a:endParaRPr>
          </a:p>
          <a:p>
            <a:pPr marL="396875" marR="777240" indent="-384175">
              <a:lnSpc>
                <a:spcPct val="73100"/>
              </a:lnSpc>
              <a:spcBef>
                <a:spcPts val="1235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Fra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1920-tallet: Enorm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vekst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i 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konsulenter</a:t>
            </a:r>
            <a:endParaRPr sz="1900">
              <a:latin typeface="Franklin Gothic Book"/>
              <a:cs typeface="Franklin Gothic Book"/>
            </a:endParaRPr>
          </a:p>
          <a:p>
            <a:pPr marL="396875" marR="477520" indent="-384175">
              <a:lnSpc>
                <a:spcPct val="73100"/>
              </a:lnSpc>
              <a:spcBef>
                <a:spcPts val="1230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Fra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`cost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management`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til `cost 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reduction`</a:t>
            </a:r>
            <a:endParaRPr sz="1900">
              <a:latin typeface="Franklin Gothic Book"/>
              <a:cs typeface="Franklin Gothic Book"/>
            </a:endParaRPr>
          </a:p>
          <a:p>
            <a:pPr marL="396875" marR="93345" indent="-384175">
              <a:lnSpc>
                <a:spcPct val="74600"/>
              </a:lnSpc>
              <a:spcBef>
                <a:spcPts val="1200"/>
              </a:spcBef>
              <a:buChar char="■"/>
              <a:tabLst>
                <a:tab pos="396240" algn="l"/>
                <a:tab pos="396875" algn="l"/>
              </a:tabLst>
            </a:pPr>
            <a:r>
              <a:rPr sz="19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Fra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1960-tallet: </a:t>
            </a:r>
            <a:r>
              <a:rPr sz="19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”to McKinsey” </a:t>
            </a:r>
            <a:r>
              <a:rPr sz="1900" dirty="0">
                <a:solidFill>
                  <a:srgbClr val="191B0E"/>
                </a:solidFill>
                <a:latin typeface="Franklin Gothic Book"/>
                <a:cs typeface="Franklin Gothic Book"/>
              </a:rPr>
              <a:t>ble </a:t>
            </a:r>
            <a:r>
              <a:rPr sz="19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et  </a:t>
            </a:r>
            <a:r>
              <a:rPr sz="1900" spc="0" dirty="0">
                <a:solidFill>
                  <a:srgbClr val="191B0E"/>
                </a:solidFill>
                <a:latin typeface="Franklin Gothic Book"/>
                <a:cs typeface="Franklin Gothic Book"/>
              </a:rPr>
              <a:t>uttrykk</a:t>
            </a:r>
            <a:endParaRPr sz="19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84972" y="2362200"/>
            <a:ext cx="352748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60763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Arven...Umulig </a:t>
            </a:r>
            <a:r>
              <a:rPr sz="4400" dirty="0"/>
              <a:t>å </a:t>
            </a:r>
            <a:r>
              <a:rPr sz="4400" spc="-5" dirty="0"/>
              <a:t>regulere!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416968" y="1830586"/>
            <a:ext cx="7358063" cy="4134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26142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Løsninger?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158151"/>
            <a:ext cx="4277360" cy="321310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96875" indent="-384175">
              <a:lnSpc>
                <a:spcPct val="100000"/>
              </a:lnSpc>
              <a:spcBef>
                <a:spcPts val="11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Vanskelig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–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trenger </a:t>
            </a:r>
            <a:r>
              <a:rPr sz="20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nye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 spørsmål</a:t>
            </a:r>
            <a:endParaRPr sz="2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ts val="2230"/>
              </a:lnSpc>
              <a:spcBef>
                <a:spcPts val="128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Hvilken rolle skal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konsulentbransjen  ha?</a:t>
            </a:r>
            <a:endParaRPr sz="2000">
              <a:latin typeface="Franklin Gothic Book"/>
              <a:cs typeface="Franklin Gothic Book"/>
            </a:endParaRPr>
          </a:p>
          <a:p>
            <a:pPr marL="396875" marR="163195" indent="-384175">
              <a:lnSpc>
                <a:spcPct val="94000"/>
              </a:lnSpc>
              <a:spcBef>
                <a:spcPts val="11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Kan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et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øysamfunn med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6000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innbyggere vedta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lover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som gjelder 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for folkerike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stater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som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Tyskland,  </a:t>
            </a:r>
            <a:r>
              <a:rPr sz="2000" spc="0" dirty="0">
                <a:solidFill>
                  <a:srgbClr val="191B0E"/>
                </a:solidFill>
                <a:latin typeface="Franklin Gothic Book"/>
                <a:cs typeface="Franklin Gothic Book"/>
              </a:rPr>
              <a:t>USA,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India og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Kina?</a:t>
            </a:r>
            <a:endParaRPr sz="2000">
              <a:latin typeface="Franklin Gothic Book"/>
              <a:cs typeface="Franklin Gothic Book"/>
            </a:endParaRPr>
          </a:p>
          <a:p>
            <a:pPr marL="396875" marR="168275" indent="-384175">
              <a:lnSpc>
                <a:spcPts val="2230"/>
              </a:lnSpc>
              <a:spcBef>
                <a:spcPts val="128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Hvilke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planleggingsmuligheter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skal 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selskapene ha?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Nye</a:t>
            </a:r>
            <a:r>
              <a:rPr sz="2000" spc="-3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prinsipper?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24625" y="2506442"/>
            <a:ext cx="4448175" cy="3140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64357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Skatteparadiser </a:t>
            </a:r>
            <a:r>
              <a:rPr sz="4400" spc="-5" dirty="0"/>
              <a:t>er </a:t>
            </a:r>
            <a:r>
              <a:rPr sz="4400" spc="-15" dirty="0"/>
              <a:t>et</a:t>
            </a:r>
            <a:r>
              <a:rPr sz="4400" dirty="0"/>
              <a:t> </a:t>
            </a:r>
            <a:r>
              <a:rPr sz="4400" spc="-5" dirty="0"/>
              <a:t>gode!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1869565"/>
            <a:ext cx="4037329" cy="868044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675"/>
              </a:spcBef>
            </a:pP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Elin Sarai, PwC til DN </a:t>
            </a:r>
            <a:r>
              <a:rPr sz="3000" dirty="0">
                <a:solidFill>
                  <a:srgbClr val="191B0E"/>
                </a:solidFill>
                <a:latin typeface="Franklin Gothic Book"/>
                <a:cs typeface="Franklin Gothic Book"/>
              </a:rPr>
              <a:t>25.  </a:t>
            </a: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april</a:t>
            </a:r>
            <a:r>
              <a:rPr sz="3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3000" spc="-55" dirty="0">
                <a:solidFill>
                  <a:srgbClr val="191B0E"/>
                </a:solidFill>
                <a:latin typeface="Franklin Gothic Book"/>
                <a:cs typeface="Franklin Gothic Book"/>
              </a:rPr>
              <a:t>2016</a:t>
            </a:r>
            <a:endParaRPr sz="3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0339" y="3177359"/>
            <a:ext cx="3596640" cy="250634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96875" indent="-384175">
              <a:lnSpc>
                <a:spcPct val="100000"/>
              </a:lnSpc>
              <a:spcBef>
                <a:spcPts val="11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Enklere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regler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Unngå dobbel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beskatning</a:t>
            </a:r>
            <a:endParaRPr sz="2000">
              <a:latin typeface="Franklin Gothic Book"/>
              <a:cs typeface="Franklin Gothic Book"/>
            </a:endParaRPr>
          </a:p>
          <a:p>
            <a:pPr marL="396875" marR="26034" indent="-384175">
              <a:lnSpc>
                <a:spcPts val="2270"/>
              </a:lnSpc>
              <a:spcBef>
                <a:spcPts val="122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Skatteutsettelse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–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som vanlig  holdingselskap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1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Sikre kapital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mobilitet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3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Helt vanlig</a:t>
            </a:r>
            <a:r>
              <a:rPr sz="2000" spc="1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forretningspraksis!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63266" y="1726140"/>
            <a:ext cx="4169832" cy="5131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64643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Skatteparadiser </a:t>
            </a:r>
            <a:r>
              <a:rPr sz="4400" spc="-5" dirty="0"/>
              <a:t>er </a:t>
            </a:r>
            <a:r>
              <a:rPr sz="4400" spc="-15" dirty="0"/>
              <a:t>et</a:t>
            </a:r>
            <a:r>
              <a:rPr sz="4400" dirty="0"/>
              <a:t> </a:t>
            </a:r>
            <a:r>
              <a:rPr sz="4400" spc="-5" dirty="0"/>
              <a:t>onde!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637663"/>
            <a:ext cx="41846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Guttorm </a:t>
            </a: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Schjelderup</a:t>
            </a:r>
            <a:r>
              <a:rPr sz="3000" spc="-3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NHH</a:t>
            </a:r>
            <a:endParaRPr sz="3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0339" y="3177359"/>
            <a:ext cx="4119245" cy="207010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96875" indent="-384175">
              <a:lnSpc>
                <a:spcPct val="100000"/>
              </a:lnSpc>
              <a:spcBef>
                <a:spcPts val="11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Utfordrer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frikonkurranse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prinsippet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Demokratisk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utfordring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3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Utfordrer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staters</a:t>
            </a:r>
            <a:r>
              <a:rPr sz="2000" spc="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suverenitet</a:t>
            </a:r>
            <a:endParaRPr sz="2000">
              <a:latin typeface="Franklin Gothic Book"/>
              <a:cs typeface="Franklin Gothic Book"/>
            </a:endParaRPr>
          </a:p>
          <a:p>
            <a:pPr marL="396875" marR="824230" indent="-384175">
              <a:lnSpc>
                <a:spcPts val="2270"/>
              </a:lnSpc>
              <a:spcBef>
                <a:spcPts val="125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Dvs. sentrale prinsipper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for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menneskelig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organisering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01366" y="1482756"/>
            <a:ext cx="4093632" cy="53752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4231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Også </a:t>
            </a:r>
            <a:r>
              <a:rPr sz="4400" dirty="0"/>
              <a:t>i</a:t>
            </a:r>
            <a:r>
              <a:rPr sz="4400" spc="-40" dirty="0"/>
              <a:t> </a:t>
            </a:r>
            <a:r>
              <a:rPr sz="4400" spc="-10" dirty="0"/>
              <a:t>akademia..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1721580"/>
            <a:ext cx="3786504" cy="82169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 marR="5080">
              <a:lnSpc>
                <a:spcPct val="74100"/>
              </a:lnSpc>
              <a:spcBef>
                <a:spcPts val="1030"/>
              </a:spcBef>
            </a:pP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Hines </a:t>
            </a:r>
            <a:r>
              <a:rPr sz="3000" spc="-45" dirty="0">
                <a:solidFill>
                  <a:srgbClr val="191B0E"/>
                </a:solidFill>
                <a:latin typeface="Franklin Gothic Book"/>
                <a:cs typeface="Franklin Gothic Book"/>
              </a:rPr>
              <a:t>2010: </a:t>
            </a:r>
            <a:r>
              <a:rPr sz="3000" dirty="0">
                <a:solidFill>
                  <a:srgbClr val="191B0E"/>
                </a:solidFill>
                <a:latin typeface="Franklin Gothic Book"/>
                <a:cs typeface="Franklin Gothic Book"/>
              </a:rPr>
              <a:t>”Efficiency  </a:t>
            </a: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Machines”</a:t>
            </a:r>
            <a:endParaRPr sz="3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03753" y="1878298"/>
            <a:ext cx="38646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Palan </a:t>
            </a:r>
            <a:r>
              <a:rPr sz="26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2013:</a:t>
            </a:r>
            <a:r>
              <a:rPr sz="2600" spc="-4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”Redistributive</a:t>
            </a:r>
            <a:endParaRPr sz="26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03753" y="2132298"/>
            <a:ext cx="151003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M</a:t>
            </a:r>
            <a:r>
              <a:rPr sz="26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a</a:t>
            </a:r>
            <a:r>
              <a:rPr sz="2600" dirty="0">
                <a:solidFill>
                  <a:srgbClr val="191B0E"/>
                </a:solidFill>
                <a:latin typeface="Franklin Gothic Book"/>
                <a:cs typeface="Franklin Gothic Book"/>
              </a:rPr>
              <a:t>c</a:t>
            </a:r>
            <a:r>
              <a:rPr sz="26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</a:t>
            </a:r>
            <a:r>
              <a:rPr sz="2600" dirty="0">
                <a:solidFill>
                  <a:srgbClr val="191B0E"/>
                </a:solidFill>
                <a:latin typeface="Franklin Gothic Book"/>
                <a:cs typeface="Franklin Gothic Book"/>
              </a:rPr>
              <a:t>in</a:t>
            </a:r>
            <a:r>
              <a:rPr sz="26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es”</a:t>
            </a:r>
            <a:endParaRPr sz="26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25013" y="2878666"/>
            <a:ext cx="4443984" cy="3132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1600" y="2878667"/>
            <a:ext cx="4443984" cy="3132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57772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Hva </a:t>
            </a:r>
            <a:r>
              <a:rPr sz="4400" spc="-5" dirty="0"/>
              <a:t>er </a:t>
            </a:r>
            <a:r>
              <a:rPr sz="4400" spc="-15" dirty="0"/>
              <a:t>et</a:t>
            </a:r>
            <a:r>
              <a:rPr sz="4400" spc="-25" dirty="0"/>
              <a:t> </a:t>
            </a:r>
            <a:r>
              <a:rPr sz="4400" spc="-15" dirty="0"/>
              <a:t>skatteparadis?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677987" y="2349500"/>
            <a:ext cx="3835400" cy="345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04143" y="2158151"/>
            <a:ext cx="3994785" cy="235394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96875" indent="-384175">
              <a:lnSpc>
                <a:spcPct val="100000"/>
              </a:lnSpc>
              <a:spcBef>
                <a:spcPts val="11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1)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Lave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skatter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(ring-fencing)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2)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Finansielt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hemmelighold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ts val="2335"/>
              </a:lnSpc>
              <a:spcBef>
                <a:spcPts val="103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3)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Få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krav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til</a:t>
            </a:r>
            <a:r>
              <a:rPr sz="2000" spc="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selskaper</a:t>
            </a:r>
            <a:endParaRPr sz="2000">
              <a:latin typeface="Franklin Gothic Book"/>
              <a:cs typeface="Franklin Gothic Book"/>
            </a:endParaRPr>
          </a:p>
          <a:p>
            <a:pPr marL="927100">
              <a:lnSpc>
                <a:spcPts val="2335"/>
              </a:lnSpc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(Sharman </a:t>
            </a:r>
            <a:r>
              <a:rPr sz="2000" spc="-30" dirty="0">
                <a:solidFill>
                  <a:srgbClr val="191B0E"/>
                </a:solidFill>
                <a:latin typeface="Franklin Gothic Book"/>
                <a:cs typeface="Franklin Gothic Book"/>
              </a:rPr>
              <a:t>2010)</a:t>
            </a:r>
            <a:endParaRPr sz="2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ts val="2230"/>
              </a:lnSpc>
              <a:spcBef>
                <a:spcPts val="128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Dvs vektlegging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ved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ulike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sider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fenomenet</a:t>
            </a:r>
            <a:endParaRPr sz="20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43414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Ulike</a:t>
            </a:r>
            <a:r>
              <a:rPr sz="4400" spc="-35" dirty="0"/>
              <a:t> </a:t>
            </a:r>
            <a:r>
              <a:rPr sz="4400" spc="-5" dirty="0"/>
              <a:t>tilnærminger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637663"/>
            <a:ext cx="4267835" cy="272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EU </a:t>
            </a:r>
            <a:r>
              <a:rPr sz="3000" spc="-80" dirty="0">
                <a:solidFill>
                  <a:srgbClr val="191B0E"/>
                </a:solidFill>
                <a:latin typeface="Franklin Gothic Book"/>
                <a:cs typeface="Franklin Gothic Book"/>
              </a:rPr>
              <a:t>2017 </a:t>
            </a:r>
            <a:r>
              <a:rPr sz="3000" dirty="0">
                <a:solidFill>
                  <a:srgbClr val="191B0E"/>
                </a:solidFill>
                <a:latin typeface="Franklin Gothic Book"/>
                <a:cs typeface="Franklin Gothic Book"/>
              </a:rPr>
              <a:t>– </a:t>
            </a:r>
            <a:r>
              <a:rPr sz="3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små</a:t>
            </a:r>
            <a:r>
              <a:rPr sz="3000" spc="3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3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stater</a:t>
            </a:r>
            <a:endParaRPr sz="3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ct val="94000"/>
              </a:lnSpc>
              <a:spcBef>
                <a:spcPts val="186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70" dirty="0">
                <a:solidFill>
                  <a:srgbClr val="191B0E"/>
                </a:solidFill>
                <a:latin typeface="Franklin Gothic Book"/>
                <a:cs typeface="Franklin Gothic Book"/>
              </a:rPr>
              <a:t>17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land: American Samoa, Bahrain,  Barbados Grenada, Guam, South 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Korea,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Macau,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The Marshall  Islands, Mongolia, Namibia, Palau,  Panama, Saint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Lucia,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Samoa, 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Trinidad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and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Tobago, Tunisia,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United 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Arab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Emirates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33655">
              <a:lnSpc>
                <a:spcPts val="2830"/>
              </a:lnSpc>
              <a:spcBef>
                <a:spcPts val="635"/>
              </a:spcBef>
            </a:pPr>
            <a:r>
              <a:rPr dirty="0"/>
              <a:t>The </a:t>
            </a:r>
            <a:r>
              <a:rPr spc="-10" dirty="0"/>
              <a:t>Financial </a:t>
            </a:r>
            <a:r>
              <a:rPr spc="-5" dirty="0"/>
              <a:t>Secrecy </a:t>
            </a:r>
            <a:r>
              <a:rPr spc="-15" dirty="0"/>
              <a:t>Index  </a:t>
            </a:r>
            <a:r>
              <a:rPr spc="-40" dirty="0"/>
              <a:t>2018 </a:t>
            </a:r>
            <a:r>
              <a:rPr dirty="0"/>
              <a:t>– </a:t>
            </a:r>
            <a:r>
              <a:rPr spc="-5" dirty="0"/>
              <a:t>også</a:t>
            </a:r>
            <a:r>
              <a:rPr dirty="0"/>
              <a:t> </a:t>
            </a:r>
            <a:r>
              <a:rPr spc="-10" dirty="0"/>
              <a:t>industristater</a:t>
            </a:r>
          </a:p>
          <a:p>
            <a:pPr marL="12700" marR="5080" indent="63500">
              <a:lnSpc>
                <a:spcPct val="100000"/>
              </a:lnSpc>
              <a:spcBef>
                <a:spcPts val="1839"/>
              </a:spcBef>
            </a:pPr>
            <a:r>
              <a:rPr sz="2000" spc="-5" dirty="0"/>
              <a:t>1. Switzerland, </a:t>
            </a:r>
            <a:r>
              <a:rPr sz="2000" dirty="0"/>
              <a:t>2. </a:t>
            </a:r>
            <a:r>
              <a:rPr sz="2000" spc="0" dirty="0"/>
              <a:t>USA, </a:t>
            </a:r>
            <a:r>
              <a:rPr sz="2000" dirty="0"/>
              <a:t>3. </a:t>
            </a:r>
            <a:r>
              <a:rPr sz="2000" spc="-10" dirty="0"/>
              <a:t>Cayman  </a:t>
            </a:r>
            <a:r>
              <a:rPr sz="2000" spc="-5" dirty="0"/>
              <a:t>Islands, </a:t>
            </a:r>
            <a:r>
              <a:rPr sz="2000" dirty="0"/>
              <a:t>4. </a:t>
            </a:r>
            <a:r>
              <a:rPr sz="2000" spc="-5" dirty="0"/>
              <a:t>Hong </a:t>
            </a:r>
            <a:r>
              <a:rPr sz="2000" spc="-10" dirty="0"/>
              <a:t>Kong, </a:t>
            </a:r>
            <a:r>
              <a:rPr sz="2000" dirty="0"/>
              <a:t>5. </a:t>
            </a:r>
            <a:r>
              <a:rPr sz="2000" spc="-5" dirty="0"/>
              <a:t>Singapore, </a:t>
            </a:r>
            <a:r>
              <a:rPr sz="2000" dirty="0"/>
              <a:t>6.  </a:t>
            </a:r>
            <a:r>
              <a:rPr sz="2000" spc="-10" dirty="0"/>
              <a:t>Luxembourg. </a:t>
            </a:r>
            <a:r>
              <a:rPr sz="2000" spc="-110" dirty="0"/>
              <a:t>7. </a:t>
            </a:r>
            <a:r>
              <a:rPr sz="2000" spc="-20" dirty="0"/>
              <a:t>Germany, </a:t>
            </a:r>
            <a:r>
              <a:rPr sz="2000" dirty="0"/>
              <a:t>8. </a:t>
            </a:r>
            <a:r>
              <a:rPr sz="2000" spc="-25" dirty="0"/>
              <a:t>Taiwan. </a:t>
            </a:r>
            <a:r>
              <a:rPr sz="2000" dirty="0"/>
              <a:t>9.  Dubai and </a:t>
            </a:r>
            <a:r>
              <a:rPr sz="2000" spc="-25" dirty="0"/>
              <a:t>10. </a:t>
            </a:r>
            <a:r>
              <a:rPr sz="2000" spc="-10" dirty="0"/>
              <a:t>Guernsey</a:t>
            </a:r>
            <a:r>
              <a:rPr sz="2000" dirty="0"/>
              <a:t> </a:t>
            </a:r>
            <a:r>
              <a:rPr sz="2000" spc="-20" dirty="0"/>
              <a:t>osv..</a:t>
            </a:r>
            <a:endParaRPr sz="2000"/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309245">
              <a:lnSpc>
                <a:spcPct val="100000"/>
              </a:lnSpc>
            </a:pPr>
            <a:r>
              <a:rPr sz="2000" spc="-5" dirty="0"/>
              <a:t>Storbritannia på 1. plass dersom tar  med </a:t>
            </a:r>
            <a:r>
              <a:rPr sz="2000" spc="-15" dirty="0"/>
              <a:t>oversjøiske </a:t>
            </a:r>
            <a:r>
              <a:rPr sz="2000" spc="-10" dirty="0"/>
              <a:t>territorier </a:t>
            </a:r>
            <a:r>
              <a:rPr sz="2000" spc="-5" dirty="0"/>
              <a:t>og  </a:t>
            </a:r>
            <a:r>
              <a:rPr sz="2000" spc="-10" dirty="0"/>
              <a:t>kronbesittelser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89147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Panama Papers </a:t>
            </a:r>
            <a:r>
              <a:rPr sz="4400" dirty="0"/>
              <a:t>– </a:t>
            </a:r>
            <a:r>
              <a:rPr sz="4400" spc="-5" dirty="0"/>
              <a:t>en</a:t>
            </a:r>
            <a:r>
              <a:rPr sz="4400" spc="-25" dirty="0"/>
              <a:t> </a:t>
            </a:r>
            <a:r>
              <a:rPr sz="4400" spc="-5" dirty="0"/>
              <a:t>”game-changer”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158151"/>
            <a:ext cx="4003675" cy="250634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96875" indent="-384175">
              <a:lnSpc>
                <a:spcPct val="100000"/>
              </a:lnSpc>
              <a:spcBef>
                <a:spcPts val="11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9/11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2001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Finanskrisen </a:t>
            </a:r>
            <a:r>
              <a:rPr sz="20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07/08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3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Ti år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med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lekkasjer</a:t>
            </a:r>
            <a:endParaRPr sz="2000">
              <a:latin typeface="Franklin Gothic Book"/>
              <a:cs typeface="Franklin Gothic Book"/>
            </a:endParaRPr>
          </a:p>
          <a:p>
            <a:pPr marL="396875" indent="-384175">
              <a:lnSpc>
                <a:spcPct val="100000"/>
              </a:lnSpc>
              <a:spcBef>
                <a:spcPts val="106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Panama Papers april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40" dirty="0">
                <a:solidFill>
                  <a:srgbClr val="191B0E"/>
                </a:solidFill>
                <a:latin typeface="Franklin Gothic Book"/>
                <a:cs typeface="Franklin Gothic Book"/>
              </a:rPr>
              <a:t>2016</a:t>
            </a:r>
            <a:endParaRPr sz="2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ts val="2230"/>
              </a:lnSpc>
              <a:spcBef>
                <a:spcPts val="128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Konsekvensene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SP er blitt mer  synlig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200" y="2426820"/>
            <a:ext cx="4394200" cy="30050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339" y="629920"/>
            <a:ext cx="57696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Et </a:t>
            </a:r>
            <a:r>
              <a:rPr sz="4400" spc="-5" dirty="0"/>
              <a:t>vindu </a:t>
            </a:r>
            <a:r>
              <a:rPr sz="4400" dirty="0"/>
              <a:t>inn </a:t>
            </a:r>
            <a:r>
              <a:rPr sz="4400" spc="-5" dirty="0"/>
              <a:t>til </a:t>
            </a:r>
            <a:r>
              <a:rPr sz="4400" spc="-15" dirty="0"/>
              <a:t>et</a:t>
            </a:r>
            <a:r>
              <a:rPr sz="4400" spc="-45" dirty="0"/>
              <a:t> </a:t>
            </a:r>
            <a:r>
              <a:rPr sz="4400" spc="-20" dirty="0"/>
              <a:t>system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50339" y="2293618"/>
            <a:ext cx="4109720" cy="27940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96875" marR="23495" indent="-384175">
              <a:lnSpc>
                <a:spcPts val="2270"/>
              </a:lnSpc>
              <a:spcBef>
                <a:spcPts val="28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Sjokk </a:t>
            </a:r>
            <a:r>
              <a:rPr sz="2000" spc="-40" dirty="0">
                <a:solidFill>
                  <a:srgbClr val="191B0E"/>
                </a:solidFill>
                <a:latin typeface="Franklin Gothic Book"/>
                <a:cs typeface="Franklin Gothic Book"/>
              </a:rPr>
              <a:t>Nr.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1: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Hvor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vanlig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bruk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av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SP  er</a:t>
            </a:r>
            <a:endParaRPr sz="2000">
              <a:latin typeface="Franklin Gothic Book"/>
              <a:cs typeface="Franklin Gothic Book"/>
            </a:endParaRPr>
          </a:p>
          <a:p>
            <a:pPr marL="396875" marR="408940" indent="-384175">
              <a:lnSpc>
                <a:spcPts val="2270"/>
              </a:lnSpc>
              <a:spcBef>
                <a:spcPts val="116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Sjokk </a:t>
            </a:r>
            <a:r>
              <a:rPr sz="2000" spc="-40" dirty="0">
                <a:solidFill>
                  <a:srgbClr val="191B0E"/>
                </a:solidFill>
                <a:latin typeface="Franklin Gothic Book"/>
                <a:cs typeface="Franklin Gothic Book"/>
              </a:rPr>
              <a:t>Nr.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2: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Banker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og  tilretteleggingsindustriens</a:t>
            </a:r>
            <a:r>
              <a:rPr sz="2000" spc="-40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rolle</a:t>
            </a:r>
            <a:endParaRPr sz="2000">
              <a:latin typeface="Franklin Gothic Book"/>
              <a:cs typeface="Franklin Gothic Book"/>
            </a:endParaRPr>
          </a:p>
          <a:p>
            <a:pPr marL="396875" marR="151765" indent="-384175">
              <a:lnSpc>
                <a:spcPts val="2230"/>
              </a:lnSpc>
              <a:spcBef>
                <a:spcPts val="123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Sjokk </a:t>
            </a:r>
            <a:r>
              <a:rPr sz="20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Nr.3: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Hvor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sentralt SP står </a:t>
            </a:r>
            <a:r>
              <a:rPr sz="2000" dirty="0">
                <a:solidFill>
                  <a:srgbClr val="191B0E"/>
                </a:solidFill>
                <a:latin typeface="Franklin Gothic Book"/>
                <a:cs typeface="Franklin Gothic Book"/>
              </a:rPr>
              <a:t>i 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hele den globale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 økonomien</a:t>
            </a:r>
            <a:endParaRPr sz="2000">
              <a:latin typeface="Franklin Gothic Book"/>
              <a:cs typeface="Franklin Gothic Book"/>
            </a:endParaRPr>
          </a:p>
          <a:p>
            <a:pPr marL="396875" marR="5080" indent="-384175">
              <a:lnSpc>
                <a:spcPts val="2270"/>
              </a:lnSpc>
              <a:spcBef>
                <a:spcPts val="120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Sjokk </a:t>
            </a:r>
            <a:r>
              <a:rPr sz="2000" spc="-25" dirty="0">
                <a:solidFill>
                  <a:srgbClr val="191B0E"/>
                </a:solidFill>
                <a:latin typeface="Franklin Gothic Book"/>
                <a:cs typeface="Franklin Gothic Book"/>
              </a:rPr>
              <a:t>Nr.4: </a:t>
            </a:r>
            <a:r>
              <a:rPr sz="2000" spc="-5" dirty="0">
                <a:solidFill>
                  <a:srgbClr val="191B0E"/>
                </a:solidFill>
                <a:latin typeface="Franklin Gothic Book"/>
                <a:cs typeface="Franklin Gothic Book"/>
              </a:rPr>
              <a:t>Internasjonal </a:t>
            </a:r>
            <a:r>
              <a:rPr sz="2000" spc="-10" dirty="0">
                <a:solidFill>
                  <a:srgbClr val="191B0E"/>
                </a:solidFill>
                <a:latin typeface="Franklin Gothic Book"/>
                <a:cs typeface="Franklin Gothic Book"/>
              </a:rPr>
              <a:t>toleranse  </a:t>
            </a:r>
            <a:r>
              <a:rPr sz="2000" spc="-20" dirty="0">
                <a:solidFill>
                  <a:srgbClr val="191B0E"/>
                </a:solidFill>
                <a:latin typeface="Franklin Gothic Book"/>
                <a:cs typeface="Franklin Gothic Book"/>
              </a:rPr>
              <a:t>for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dette</a:t>
            </a:r>
            <a:r>
              <a:rPr sz="2000" spc="5" dirty="0">
                <a:solidFill>
                  <a:srgbClr val="191B0E"/>
                </a:solidFill>
                <a:latin typeface="Franklin Gothic Book"/>
                <a:cs typeface="Franklin Gothic Book"/>
              </a:rPr>
              <a:t> </a:t>
            </a:r>
            <a:r>
              <a:rPr sz="2000" spc="-15" dirty="0">
                <a:solidFill>
                  <a:srgbClr val="191B0E"/>
                </a:solidFill>
                <a:latin typeface="Franklin Gothic Book"/>
                <a:cs typeface="Franklin Gothic Book"/>
              </a:rPr>
              <a:t>systemet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31466" y="1930400"/>
            <a:ext cx="4910664" cy="393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843</Words>
  <Application>Microsoft Office PowerPoint</Application>
  <PresentationFormat>Widescreen</PresentationFormat>
  <Paragraphs>112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6" baseType="lpstr">
      <vt:lpstr>Calibri</vt:lpstr>
      <vt:lpstr>Franklin Gothic Book</vt:lpstr>
      <vt:lpstr>Times New Roman</vt:lpstr>
      <vt:lpstr>Office Theme</vt:lpstr>
      <vt:lpstr>SKATTEPARADISER</vt:lpstr>
      <vt:lpstr>2 sentrale grunner til oppstyr</vt:lpstr>
      <vt:lpstr>Skatteparadiser er et gode!</vt:lpstr>
      <vt:lpstr>Skatteparadiser er et onde!</vt:lpstr>
      <vt:lpstr>Også i akademia..</vt:lpstr>
      <vt:lpstr>Hva er et skatteparadis?</vt:lpstr>
      <vt:lpstr>Ulike tilnærminger</vt:lpstr>
      <vt:lpstr>Panama Papers – en ”game-changer”</vt:lpstr>
      <vt:lpstr>Et vindu inn til et system</vt:lpstr>
      <vt:lpstr>Økt politisk trykk</vt:lpstr>
      <vt:lpstr>Skatteunndragelser</vt:lpstr>
      <vt:lpstr>SP er blitt en del av en ulikhetsdebatt</vt:lpstr>
      <vt:lpstr>Handler om langt mer enn skatt…</vt:lpstr>
      <vt:lpstr>Konkurranse vridning</vt:lpstr>
      <vt:lpstr>Press mot demokratisk styreform</vt:lpstr>
      <vt:lpstr>Suverenitet</vt:lpstr>
      <vt:lpstr>Før første verdenskrig 1914</vt:lpstr>
      <vt:lpstr>Et historisk perspektiv</vt:lpstr>
      <vt:lpstr>Innovasjon innen finans</vt:lpstr>
      <vt:lpstr>Verdens yngste yrke - konsulentene</vt:lpstr>
      <vt:lpstr>Arven...Umulig å regulere!</vt:lpstr>
      <vt:lpstr>Løsninger?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Rotaryklubben 21.februar2018</dc:title>
  <dc:creator>Sigbjørn Haugland</dc:creator>
  <cp:lastModifiedBy>Sigbjørn Haugland</cp:lastModifiedBy>
  <cp:revision>2</cp:revision>
  <dcterms:created xsi:type="dcterms:W3CDTF">2018-02-25T14:58:23Z</dcterms:created>
  <dcterms:modified xsi:type="dcterms:W3CDTF">2018-02-25T15:01:22Z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2018-02-22T00:00:00Z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2018-02-25T00:00:00Z</vt:filetime>
  </property>
</Properties>
</file>