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6" r:id="rId12"/>
    <p:sldId id="267" r:id="rId13"/>
    <p:sldId id="271" r:id="rId14"/>
    <p:sldId id="270" r:id="rId15"/>
    <p:sldId id="272" r:id="rId16"/>
    <p:sldId id="276" r:id="rId17"/>
    <p:sldId id="275" r:id="rId18"/>
    <p:sldId id="277" r:id="rId19"/>
    <p:sldId id="273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4" r:id="rId28"/>
    <p:sldId id="285" r:id="rId29"/>
    <p:sldId id="274" r:id="rId3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4" autoAdjust="0"/>
  </p:normalViewPr>
  <p:slideViewPr>
    <p:cSldViewPr snapToGrid="0" snapToObjects="1"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8BBF-4DEB-EF49-8560-225BC9D6D38D}" type="datetimeFigureOut">
              <a:t>16.02.2018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8D02-4E29-A747-A97F-EF5CE7C62D0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1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5F13C-DBD1-0746-A402-9B6EE2CC1122}" type="slidenum"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dirty="0"/>
              <a:t>Dra bildet til plassholderen eller klikk ikonet for å legge til</a:t>
            </a:r>
            <a:endParaRPr kumimoji="0" lang="en-US" dirty="0"/>
          </a:p>
        </p:txBody>
      </p:sp>
      <p:sp>
        <p:nvSpPr>
          <p:cNvPr id="10" name="Fri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50FDF8-4DAA-E840-AB69-26AA8F6C8108}" type="datetimeFigureOut">
              <a:t>16.02.2018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5F13C-DBD1-0746-A402-9B6EE2CC1122}" type="slidenum"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effectLst/>
              </a:rPr>
              <a:t>HUSET SAUD: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Fra kremmerhus til korthus?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644640" y="563880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Knut S. Vikør</a:t>
            </a:r>
          </a:p>
          <a:p>
            <a:r>
              <a:rPr lang="nb-NO"/>
              <a:t>UiB</a:t>
            </a:r>
          </a:p>
        </p:txBody>
      </p:sp>
    </p:spTree>
    <p:extLst>
      <p:ext uri="{BB962C8B-B14F-4D97-AF65-F5344CB8AC3E}">
        <p14:creationId xmlns:p14="http://schemas.microsoft.com/office/powerpoint/2010/main" val="8999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baseline="0">
                <a:latin typeface="Arial"/>
              </a:rPr>
              <a:t>SAUDI-ARABIA, INC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Etter Ibn Sa’ud (d. 1953)</a:t>
            </a:r>
          </a:p>
          <a:p>
            <a:pPr marR="0" lvl="1" rtl="0"/>
            <a:r>
              <a:rPr lang="hu-HU" altLang="ja-JP" b="0" i="1" u="none" strike="noStrike" kern="1400" baseline="0">
                <a:latin typeface="Arial"/>
              </a:rPr>
              <a:t>Saʿūd b. ʿAbd al-ʿAzīz, 1953-64</a:t>
            </a:r>
          </a:p>
          <a:p>
            <a:pPr marR="0" lvl="1" rtl="0"/>
            <a:r>
              <a:rPr lang="nb-NO" altLang="ja-JP" b="0" i="1" u="none" strike="noStrike" kern="1400" baseline="0">
                <a:latin typeface="Arial"/>
              </a:rPr>
              <a:t>Faysal b. ʿAbd al-Azīz, 1964-75</a:t>
            </a:r>
          </a:p>
          <a:p>
            <a:pPr marR="0" lvl="1" rtl="0"/>
            <a:r>
              <a:rPr lang="nb-NO" altLang="ja-JP" b="0" i="1" u="none" strike="noStrike" kern="1400" baseline="0">
                <a:latin typeface="Arial"/>
              </a:rPr>
              <a:t>Faysals reformforsøk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40" y="3844466"/>
            <a:ext cx="1533873" cy="202293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1" y="3844466"/>
            <a:ext cx="2043789" cy="20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nb-NO" b="0">
                <a:latin typeface="Arial"/>
              </a:rPr>
              <a:t>INTERNASJONAL POLITIKK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>
                <a:latin typeface="ArialMT"/>
              </a:rPr>
              <a:t>Vennskap med USA og Vesten</a:t>
            </a:r>
          </a:p>
          <a:p>
            <a:pPr lvl="0" rtl="0"/>
            <a:r>
              <a:rPr lang="nb-NO" b="0">
                <a:latin typeface="ArialMT"/>
              </a:rPr>
              <a:t>Stabilitet framfor alt</a:t>
            </a:r>
          </a:p>
        </p:txBody>
      </p:sp>
    </p:spTree>
    <p:extLst>
      <p:ext uri="{BB962C8B-B14F-4D97-AF65-F5344CB8AC3E}">
        <p14:creationId xmlns:p14="http://schemas.microsoft.com/office/powerpoint/2010/main" val="216015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nb-NO" b="0">
                <a:latin typeface="Arial"/>
              </a:rPr>
              <a:t>INTERNASJONAL POLITIKK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>
                <a:latin typeface="ArialMT"/>
              </a:rPr>
              <a:t>Vennskap med USA og Vesten</a:t>
            </a:r>
          </a:p>
          <a:p>
            <a:pPr lvl="0" rtl="0"/>
            <a:r>
              <a:rPr lang="en-US">
                <a:latin typeface="ArialMT"/>
              </a:rPr>
              <a:t>Diskret støtte for konservative styre, finansiering</a:t>
            </a:r>
            <a:endParaRPr lang="nb-NO" b="0">
              <a:latin typeface="ArialMT"/>
            </a:endParaRPr>
          </a:p>
          <a:p>
            <a:pPr lvl="0" rtl="0"/>
            <a:r>
              <a:rPr lang="nb-NO" b="0">
                <a:latin typeface="ArialMT"/>
              </a:rPr>
              <a:t>Stabilitet framfor alt</a:t>
            </a:r>
          </a:p>
          <a:p>
            <a:pPr lvl="0" rtl="0"/>
            <a:r>
              <a:rPr lang="nb-NO" b="0">
                <a:latin typeface="ArialMT"/>
              </a:rPr>
              <a:t>Skepsis til regional rival, Iran</a:t>
            </a:r>
          </a:p>
          <a:p>
            <a:pPr lvl="0" rtl="0"/>
            <a:r>
              <a:rPr lang="en-US" b="0">
                <a:latin typeface="ArialMT"/>
              </a:rPr>
              <a:t>Underhands følarar mot Israel</a:t>
            </a:r>
          </a:p>
        </p:txBody>
      </p:sp>
    </p:spTree>
    <p:extLst>
      <p:ext uri="{BB962C8B-B14F-4D97-AF65-F5344CB8AC3E}">
        <p14:creationId xmlns:p14="http://schemas.microsoft.com/office/powerpoint/2010/main" val="294240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 dirty="0">
                <a:latin typeface="Arial"/>
              </a:rPr>
              <a:t>Wahhabisme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Islam og politikk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 dirty="0">
                <a:latin typeface="Arial"/>
              </a:rPr>
              <a:t>Variant av salafisme</a:t>
            </a:r>
          </a:p>
          <a:p>
            <a:pPr lvl="2"/>
            <a:r>
              <a:rPr lang="fr-FR" altLang="ja-JP" kern="1400" dirty="0">
                <a:latin typeface="Arial"/>
              </a:rPr>
              <a:t>Puritanisme, </a:t>
            </a:r>
            <a:r>
              <a:rPr lang="fr-FR" altLang="ja-JP" kern="1400" dirty="0" err="1">
                <a:latin typeface="Arial"/>
              </a:rPr>
              <a:t>sterkt</a:t>
            </a:r>
            <a:r>
              <a:rPr lang="fr-FR" altLang="ja-JP" kern="1400" dirty="0">
                <a:latin typeface="Arial"/>
              </a:rPr>
              <a:t> </a:t>
            </a:r>
            <a:r>
              <a:rPr lang="fr-FR" altLang="ja-JP" kern="1400" dirty="0" err="1">
                <a:latin typeface="Arial"/>
              </a:rPr>
              <a:t>tradisjonelt</a:t>
            </a:r>
            <a:r>
              <a:rPr lang="fr-FR" altLang="ja-JP" kern="1400" dirty="0">
                <a:latin typeface="Arial"/>
              </a:rPr>
              <a:t> </a:t>
            </a:r>
            <a:r>
              <a:rPr lang="fr-FR" altLang="ja-JP" kern="1400" dirty="0" err="1">
                <a:latin typeface="Arial"/>
              </a:rPr>
              <a:t>kvinnesyn</a:t>
            </a:r>
            <a:endParaRPr lang="fr-FR" altLang="ja-JP" kern="1400" dirty="0">
              <a:latin typeface="Arial"/>
            </a:endParaRPr>
          </a:p>
          <a:p>
            <a:pPr lvl="1"/>
            <a:r>
              <a:rPr lang="fr-FR" altLang="ja-JP" b="0" i="1" u="none" strike="noStrike" kern="1400" baseline="0">
                <a:latin typeface="Arial"/>
              </a:rPr>
              <a:t>Knytt</a:t>
            </a:r>
            <a:r>
              <a:rPr lang="fr-FR" altLang="ja-JP" b="0" i="1" u="none" strike="noStrike" kern="1400">
                <a:latin typeface="Arial"/>
              </a:rPr>
              <a:t> </a:t>
            </a:r>
            <a:r>
              <a:rPr lang="fr-FR" altLang="ja-JP" b="0" i="1" u="none" strike="noStrike" kern="1400" dirty="0" err="1">
                <a:latin typeface="Arial"/>
              </a:rPr>
              <a:t>til</a:t>
            </a:r>
            <a:r>
              <a:rPr lang="fr-FR" altLang="ja-JP" b="0" i="1" u="none" strike="noStrike" kern="1400" dirty="0">
                <a:latin typeface="Arial"/>
              </a:rPr>
              <a:t> </a:t>
            </a:r>
            <a:r>
              <a:rPr lang="fr-FR" altLang="ja-JP" b="0" i="1" u="none" strike="noStrike" kern="1400" dirty="0" err="1">
                <a:latin typeface="Arial"/>
              </a:rPr>
              <a:t>Saudi-statens</a:t>
            </a:r>
            <a:r>
              <a:rPr lang="fr-FR" altLang="ja-JP" b="0" i="1" u="none" strike="noStrike" kern="1400" dirty="0">
                <a:latin typeface="Arial"/>
              </a:rPr>
              <a:t> </a:t>
            </a:r>
            <a:r>
              <a:rPr lang="fr-FR" altLang="ja-JP" b="0" i="1" u="none" strike="noStrike" kern="1400" dirty="0" err="1">
                <a:latin typeface="Arial"/>
              </a:rPr>
              <a:t>politiske</a:t>
            </a:r>
            <a:r>
              <a:rPr lang="fr-FR" altLang="ja-JP" b="0" i="1" u="none" strike="noStrike" kern="1400" dirty="0">
                <a:latin typeface="Arial"/>
              </a:rPr>
              <a:t> </a:t>
            </a:r>
            <a:r>
              <a:rPr lang="fr-FR" altLang="ja-JP" b="0" i="1" u="none" strike="noStrike" kern="1400" dirty="0" err="1">
                <a:latin typeface="Arial"/>
              </a:rPr>
              <a:t>interesser</a:t>
            </a:r>
            <a:endParaRPr lang="fr-FR" altLang="ja-JP" b="0" i="1" u="none" strike="noStrike" kern="1400" dirty="0">
              <a:latin typeface="Arial"/>
            </a:endParaRPr>
          </a:p>
          <a:p>
            <a:pPr lvl="1"/>
            <a:r>
              <a:rPr lang="fr-FR" altLang="ja-JP" i="1" kern="1400">
                <a:latin typeface="Arial"/>
              </a:rPr>
              <a:t>Mot Shi’a-islam (Iran)</a:t>
            </a:r>
          </a:p>
          <a:p>
            <a:pPr lvl="1"/>
            <a:r>
              <a:rPr lang="fr-FR" altLang="ja-JP" i="1" kern="1400">
                <a:latin typeface="Arial"/>
              </a:rPr>
              <a:t>Mot andre islamistar (Det muslimske brorskapet)</a:t>
            </a:r>
            <a:endParaRPr lang="fr-FR" altLang="ja-JP" i="1" kern="1400" dirty="0">
              <a:latin typeface="Arial"/>
            </a:endParaRPr>
          </a:p>
          <a:p>
            <a:pPr lvl="1"/>
            <a:r>
              <a:rPr lang="fr-FR" altLang="ja-JP" i="1" kern="1400" dirty="0" err="1">
                <a:latin typeface="Arial"/>
              </a:rPr>
              <a:t>Ikkje</a:t>
            </a:r>
            <a:r>
              <a:rPr lang="fr-FR" altLang="ja-JP" i="1" kern="1400" dirty="0">
                <a:latin typeface="Arial"/>
              </a:rPr>
              <a:t> </a:t>
            </a:r>
            <a:r>
              <a:rPr lang="fr-FR" altLang="ja-JP" i="1" kern="1400" dirty="0" err="1">
                <a:latin typeface="Arial"/>
              </a:rPr>
              <a:t>opprørsk</a:t>
            </a:r>
            <a:r>
              <a:rPr lang="fr-FR" altLang="ja-JP" i="1" kern="1400" dirty="0">
                <a:latin typeface="Arial"/>
              </a:rPr>
              <a:t> / </a:t>
            </a:r>
            <a:r>
              <a:rPr lang="fr-FR" altLang="ja-JP" i="1" kern="1400" err="1">
                <a:latin typeface="Arial"/>
              </a:rPr>
              <a:t>jihadistisk</a:t>
            </a:r>
            <a:r>
              <a:rPr lang="fr-FR" altLang="ja-JP" i="1" kern="1400">
                <a:latin typeface="Arial"/>
              </a:rPr>
              <a:t> (for saudisk </a:t>
            </a:r>
            <a:r>
              <a:rPr lang="fr-FR" altLang="ja-JP" i="1" kern="1400" dirty="0" err="1">
                <a:latin typeface="Arial"/>
              </a:rPr>
              <a:t>stabilitet</a:t>
            </a:r>
            <a:r>
              <a:rPr lang="fr-FR" altLang="ja-JP" i="1" kern="1400" dirty="0"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2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altLang="ja-JP" b="0" i="0" u="none" strike="noStrike" kern="1400" baseline="0">
                <a:latin typeface="Arial"/>
              </a:rPr>
              <a:t>WAHHABISK EKSPORT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Kva veit vi?</a:t>
            </a:r>
          </a:p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Moskebygging, </a:t>
            </a:r>
            <a:r>
              <a:rPr lang="fr-FR" altLang="ja-JP" b="0" i="1" u="none" strike="noStrike" kern="1400" baseline="0">
                <a:latin typeface="Arial"/>
              </a:rPr>
              <a:t>da’wa</a:t>
            </a:r>
          </a:p>
          <a:p>
            <a:pPr marR="0" lvl="1" rtl="0"/>
            <a:r>
              <a:rPr lang="fr-FR" altLang="ja-JP" b="0" i="1" u="none" strike="noStrike" kern="1400" baseline="0">
                <a:latin typeface="Arial"/>
              </a:rPr>
              <a:t>Materiell basis for salafisme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08" y="3953970"/>
            <a:ext cx="3019769" cy="22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kern="1400" cap="all">
                <a:latin typeface="Arial"/>
              </a:rPr>
              <a:t>NYE TAKTAR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Salman b. ʿAbd al-Aziz blir konge 2015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>
                <a:latin typeface="Arial"/>
              </a:rPr>
              <a:t>Siste av sønene til Saudi-Arabias grunnleggar</a:t>
            </a:r>
          </a:p>
          <a:p>
            <a:pPr lvl="1"/>
            <a:r>
              <a:rPr lang="fr-FR" altLang="ja-JP" i="1" kern="1400">
                <a:latin typeface="Arial"/>
              </a:rPr>
              <a:t>Ny generasjon: kven skal bli kronprins?</a:t>
            </a:r>
            <a:endParaRPr lang="fr-FR" altLang="ja-JP" i="1" kern="1400" dirty="0">
              <a:latin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C327926-0824-F043-AA49-FE6E277FB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46" b="20230"/>
          <a:stretch/>
        </p:blipFill>
        <p:spPr>
          <a:xfrm>
            <a:off x="1042257" y="3853666"/>
            <a:ext cx="1834507" cy="196150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CBECAFB-B187-2F4C-BFF2-B23F7CF89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" r="-9151" b="15900"/>
          <a:stretch/>
        </p:blipFill>
        <p:spPr>
          <a:xfrm>
            <a:off x="3534309" y="3853665"/>
            <a:ext cx="4407613" cy="196150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4C43C7E-59C1-264A-8F29-DF300E87BCCB}"/>
              </a:ext>
            </a:extLst>
          </p:cNvPr>
          <p:cNvSpPr txBox="1"/>
          <p:nvPr/>
        </p:nvSpPr>
        <p:spPr>
          <a:xfrm>
            <a:off x="1362639" y="590548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Salman</a:t>
            </a: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0654C3-9D5C-6A4C-B928-992AABEF53D1}"/>
              </a:ext>
            </a:extLst>
          </p:cNvPr>
          <p:cNvSpPr txBox="1"/>
          <p:nvPr/>
        </p:nvSpPr>
        <p:spPr>
          <a:xfrm>
            <a:off x="3190124" y="5885221"/>
            <a:ext cx="50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Muhammad b. Salman     Muhammad b. Nayef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79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kern="1400" cap="all">
                <a:latin typeface="Arial"/>
              </a:rPr>
              <a:t>NYE TAKTAR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 dirty="0">
                <a:latin typeface="Arial"/>
              </a:rPr>
              <a:t>Salman b. ʿAbd al-Aziz blir konge 2015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 dirty="0">
                <a:latin typeface="Arial"/>
              </a:rPr>
              <a:t>Siste av sønene til Saudi-Arabias grunnleggar</a:t>
            </a:r>
          </a:p>
          <a:p>
            <a:pPr lvl="1"/>
            <a:r>
              <a:rPr lang="fr-FR" altLang="ja-JP" i="1" kern="1400" dirty="0">
                <a:latin typeface="Arial"/>
              </a:rPr>
              <a:t>Ny generasjon: kven skal bli kronprins?</a:t>
            </a:r>
          </a:p>
          <a:p>
            <a:pPr lvl="2"/>
            <a:r>
              <a:rPr lang="fr-FR" altLang="ja-JP" kern="1400" dirty="0">
                <a:latin typeface="Arial"/>
              </a:rPr>
              <a:t>2017: Det blir sonen, Muh. b. Salman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C327926-0824-F043-AA49-FE6E277FB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914" b="20230"/>
          <a:stretch/>
        </p:blipFill>
        <p:spPr>
          <a:xfrm>
            <a:off x="1042257" y="3853666"/>
            <a:ext cx="3611936" cy="196150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4C43C7E-59C1-264A-8F29-DF300E87BCCB}"/>
              </a:ext>
            </a:extLst>
          </p:cNvPr>
          <p:cNvSpPr txBox="1"/>
          <p:nvPr/>
        </p:nvSpPr>
        <p:spPr>
          <a:xfrm>
            <a:off x="1362639" y="590548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Salman</a:t>
            </a: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0654C3-9D5C-6A4C-B928-992AABEF53D1}"/>
              </a:ext>
            </a:extLst>
          </p:cNvPr>
          <p:cNvSpPr txBox="1"/>
          <p:nvPr/>
        </p:nvSpPr>
        <p:spPr>
          <a:xfrm>
            <a:off x="3190124" y="5885221"/>
            <a:ext cx="50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Muhammad b. Salman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18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kern="1400" cap="all">
                <a:latin typeface="Arial"/>
              </a:rPr>
              <a:t>NYE TAKTAR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Kronprins Ibn Salman nå drivande kraft</a:t>
            </a:r>
          </a:p>
          <a:p>
            <a:pPr lvl="1"/>
            <a:r>
              <a:rPr lang="fr-FR" altLang="ja-JP" i="1" kern="1400">
                <a:latin typeface="Arial"/>
              </a:rPr>
              <a:t>Ung (32 år)</a:t>
            </a:r>
          </a:p>
          <a:p>
            <a:pPr lvl="1"/>
            <a:r>
              <a:rPr lang="fr-FR" altLang="ja-JP" i="1" kern="1400">
                <a:latin typeface="Arial"/>
              </a:rPr>
              <a:t>Energisk</a:t>
            </a:r>
          </a:p>
          <a:p>
            <a:pPr lvl="1"/>
            <a:r>
              <a:rPr lang="fr-FR" altLang="ja-JP" i="1" kern="1400">
                <a:latin typeface="Arial"/>
              </a:rPr>
              <a:t>Impulsiv</a:t>
            </a:r>
          </a:p>
          <a:p>
            <a:pPr lvl="1"/>
            <a:r>
              <a:rPr lang="fr-FR" altLang="ja-JP" i="1" kern="1400">
                <a:latin typeface="Arial"/>
              </a:rPr>
              <a:t>Har store planar for « reformert » </a:t>
            </a:r>
            <a:br>
              <a:rPr lang="fr-FR" altLang="ja-JP" i="1" kern="1400">
                <a:latin typeface="Arial"/>
              </a:rPr>
            </a:br>
            <a:r>
              <a:rPr lang="fr-FR" altLang="ja-JP" i="1" kern="1400">
                <a:latin typeface="Arial"/>
              </a:rPr>
              <a:t>Saudi-Arabia</a:t>
            </a:r>
            <a:endParaRPr lang="fr-FR" altLang="ja-JP" i="1" kern="1400" dirty="0">
              <a:latin typeface="Arial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19C034B-CD2A-7345-A33A-E7202D608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7" r="35763"/>
          <a:stretch/>
        </p:blipFill>
        <p:spPr>
          <a:xfrm>
            <a:off x="6467582" y="2618839"/>
            <a:ext cx="2070243" cy="39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kern="1400" cap="all">
                <a:latin typeface="Arial"/>
              </a:rPr>
              <a:t>NYE TAKTAR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Kronprins Ibn Salman nå drivande kraft</a:t>
            </a:r>
          </a:p>
          <a:p>
            <a:pPr lvl="1"/>
            <a:r>
              <a:rPr lang="fr-FR" altLang="ja-JP" i="1" kern="1400">
                <a:latin typeface="Arial"/>
              </a:rPr>
              <a:t>Ung (32 år)</a:t>
            </a:r>
          </a:p>
          <a:p>
            <a:pPr lvl="1"/>
            <a:r>
              <a:rPr lang="fr-FR" altLang="ja-JP" i="1" kern="1400">
                <a:latin typeface="Arial"/>
              </a:rPr>
              <a:t>Energisk</a:t>
            </a:r>
          </a:p>
          <a:p>
            <a:pPr lvl="1"/>
            <a:r>
              <a:rPr lang="fr-FR" altLang="ja-JP" i="1" kern="1400">
                <a:latin typeface="Arial"/>
              </a:rPr>
              <a:t>Impulsiv</a:t>
            </a:r>
          </a:p>
          <a:p>
            <a:pPr lvl="1"/>
            <a:r>
              <a:rPr lang="fr-FR" altLang="ja-JP" i="1" kern="1400">
                <a:latin typeface="Arial"/>
              </a:rPr>
              <a:t>Har store planar for « reformert » </a:t>
            </a:r>
            <a:br>
              <a:rPr lang="fr-FR" altLang="ja-JP" i="1" kern="1400">
                <a:latin typeface="Arial"/>
              </a:rPr>
            </a:br>
            <a:r>
              <a:rPr lang="fr-FR" altLang="ja-JP" i="1" kern="1400">
                <a:latin typeface="Arial"/>
              </a:rPr>
              <a:t>Saudi-Arabia</a:t>
            </a:r>
          </a:p>
          <a:p>
            <a:pPr lvl="1"/>
            <a:r>
              <a:rPr lang="fr-FR" altLang="ja-JP" i="1" kern="1400">
                <a:latin typeface="Arial"/>
              </a:rPr>
              <a:t>Planane stort sett mislykka</a:t>
            </a:r>
            <a:endParaRPr lang="fr-FR" altLang="ja-JP" i="1" kern="1400" dirty="0">
              <a:latin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88755E-2BC6-F14E-AE18-E8B7E92FE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3" r="14316" b="24346"/>
          <a:stretch/>
        </p:blipFill>
        <p:spPr>
          <a:xfrm>
            <a:off x="6313470" y="2895021"/>
            <a:ext cx="2373330" cy="33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3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INNANRIKS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Økonomisk reform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>
                <a:latin typeface="Arial"/>
              </a:rPr>
              <a:t>« Saudi-Arabia » 2030</a:t>
            </a:r>
            <a:endParaRPr lang="fr-FR" altLang="ja-JP" i="1" kern="1400" dirty="0">
              <a:latin typeface="Arial"/>
            </a:endParaRPr>
          </a:p>
          <a:p>
            <a:pPr lvl="2"/>
            <a:r>
              <a:rPr lang="fr-FR" altLang="ja-JP" kern="1400">
                <a:latin typeface="Arial"/>
              </a:rPr>
              <a:t>Komme bort frå olje-avhengigheit</a:t>
            </a:r>
            <a:endParaRPr lang="fr-FR" altLang="ja-JP" kern="1400" dirty="0">
              <a:latin typeface="Arial"/>
            </a:endParaRPr>
          </a:p>
          <a:p>
            <a:pPr lvl="1"/>
            <a:endParaRPr lang="fr-FR" altLang="ja-JP" kern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21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b-NO" b="0">
                <a:latin typeface="ArialMT"/>
              </a:rPr>
              <a:t>“ABDUL-VECHAB”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nb-NO">
                <a:latin typeface="Arial"/>
                <a:cs typeface="Arial"/>
              </a:rPr>
              <a:t>Hans Nielsen Hauge og ”</a:t>
            </a:r>
            <a:r>
              <a:rPr lang="nb-NO" i="1">
                <a:latin typeface="Arial"/>
                <a:cs typeface="Arial"/>
              </a:rPr>
              <a:t>hin Muhamedaner Abdul Vechab</a:t>
            </a:r>
            <a:r>
              <a:rPr lang="nb-NO"/>
              <a:t>” </a:t>
            </a:r>
          </a:p>
          <a:p>
            <a:pPr marL="0" lvl="1" indent="0" algn="r">
              <a:buClr>
                <a:schemeClr val="accent3"/>
              </a:buClr>
              <a:buSzPct val="95000"/>
              <a:buNone/>
            </a:pPr>
            <a:r>
              <a:rPr lang="nb-NO" sz="1800">
                <a:latin typeface="Arial"/>
                <a:cs typeface="Arial"/>
              </a:rPr>
              <a:t>Peder Hansen, biskop i Kristiansand, 1804</a:t>
            </a:r>
          </a:p>
        </p:txBody>
      </p:sp>
    </p:spTree>
    <p:extLst>
      <p:ext uri="{BB962C8B-B14F-4D97-AF65-F5344CB8AC3E}">
        <p14:creationId xmlns:p14="http://schemas.microsoft.com/office/powerpoint/2010/main" val="195169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INNANRIKS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Økonomisk reform</a:t>
            </a:r>
          </a:p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Sosial reform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>
                <a:latin typeface="Arial"/>
              </a:rPr>
              <a:t>Utfordar den religiøse makta</a:t>
            </a:r>
            <a:endParaRPr lang="fr-FR" altLang="ja-JP" i="1" kern="1400" dirty="0">
              <a:latin typeface="Arial"/>
            </a:endParaRPr>
          </a:p>
          <a:p>
            <a:pPr lvl="2"/>
            <a:r>
              <a:rPr lang="fr-FR" altLang="ja-JP" kern="1400">
                <a:latin typeface="Arial"/>
              </a:rPr>
              <a:t>Det religiøse politiet kan ikkje lenger arrestere</a:t>
            </a:r>
          </a:p>
          <a:p>
            <a:pPr lvl="2"/>
            <a:r>
              <a:rPr lang="fr-FR" altLang="ja-JP" kern="1400">
                <a:latin typeface="Arial"/>
              </a:rPr>
              <a:t>Tåpelige reglar fjerna (kvinners bilkjøring)</a:t>
            </a:r>
          </a:p>
          <a:p>
            <a:pPr lvl="2"/>
            <a:r>
              <a:rPr lang="fr-FR" altLang="ja-JP" kern="1400">
                <a:latin typeface="Arial"/>
              </a:rPr>
              <a:t>Større opning for kvinner (middelklassen)</a:t>
            </a:r>
          </a:p>
          <a:p>
            <a:pPr lvl="3"/>
            <a:r>
              <a:rPr lang="fr-FR" altLang="ja-JP" i="1" kern="1400">
                <a:latin typeface="Arial"/>
              </a:rPr>
              <a:t>Tilgang til sportsarrangement</a:t>
            </a:r>
          </a:p>
          <a:p>
            <a:pPr lvl="3"/>
            <a:r>
              <a:rPr lang="fr-FR" altLang="ja-JP" i="1" kern="1400">
                <a:latin typeface="Arial"/>
              </a:rPr>
              <a:t>Abaya kanskje ikkje lenger påbudt</a:t>
            </a:r>
            <a:endParaRPr lang="fr-FR" altLang="ja-JP" i="1" kern="1400" dirty="0">
              <a:latin typeface="Arial"/>
            </a:endParaRPr>
          </a:p>
          <a:p>
            <a:pPr lvl="1"/>
            <a:endParaRPr lang="fr-FR" altLang="ja-JP" kern="1400" dirty="0">
              <a:latin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4BA294-570C-4A43-897C-826A1CB6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914" y="4709280"/>
            <a:ext cx="2958957" cy="17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INNANRIKS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Økonomisk reform</a:t>
            </a:r>
          </a:p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Sosial reform</a:t>
            </a:r>
            <a:endParaRPr lang="fr-FR" altLang="ja-JP" b="0" i="0" u="none" strike="noStrike" kern="1400" baseline="0" dirty="0">
              <a:latin typeface="Arial"/>
            </a:endParaRPr>
          </a:p>
          <a:p>
            <a:pPr lvl="1"/>
            <a:r>
              <a:rPr lang="fr-FR" altLang="ja-JP" i="1" kern="1400">
                <a:latin typeface="Arial"/>
              </a:rPr>
              <a:t>Utfordar den religiøse makta</a:t>
            </a:r>
          </a:p>
          <a:p>
            <a:pPr lvl="1"/>
            <a:r>
              <a:rPr lang="fr-FR" altLang="ja-JP" i="1" kern="1400">
                <a:latin typeface="Arial"/>
              </a:rPr>
              <a:t>Men likevel begrensa reform</a:t>
            </a:r>
            <a:endParaRPr lang="fr-FR" altLang="ja-JP" i="1" kern="1400" dirty="0">
              <a:latin typeface="Arial"/>
            </a:endParaRPr>
          </a:p>
          <a:p>
            <a:pPr lvl="2"/>
            <a:r>
              <a:rPr lang="fr-FR" altLang="ja-JP" kern="1400">
                <a:latin typeface="Arial"/>
              </a:rPr>
              <a:t>Shari’a-lovene består</a:t>
            </a:r>
          </a:p>
          <a:p>
            <a:pPr lvl="2"/>
            <a:r>
              <a:rPr lang="fr-FR" altLang="ja-JP" kern="1400">
                <a:latin typeface="Arial"/>
              </a:rPr>
              <a:t>Kvinner fortsatt avhengige av ektemenn / fedre</a:t>
            </a:r>
          </a:p>
          <a:p>
            <a:pPr lvl="2"/>
            <a:r>
              <a:rPr lang="fr-FR" altLang="ja-JP" kern="1400">
                <a:latin typeface="Arial"/>
              </a:rPr>
              <a:t>Saudi-Arabia kanskje meir lik Abu Dhabi, Kuwait</a:t>
            </a:r>
            <a:endParaRPr lang="fr-FR" altLang="ja-JP" kern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64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INNANRIKS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Økonomisk reform</a:t>
            </a:r>
          </a:p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Sosial reform</a:t>
            </a:r>
          </a:p>
          <a:p>
            <a:pPr marR="0" lvl="0" rtl="0"/>
            <a:r>
              <a:rPr lang="fr-FR" altLang="ja-JP" b="0" i="0" u="none" strike="noStrike" kern="1400" baseline="0">
                <a:latin typeface="Arial"/>
              </a:rPr>
              <a:t>Politisk reform</a:t>
            </a:r>
          </a:p>
          <a:p>
            <a:pPr lvl="1"/>
            <a:r>
              <a:rPr lang="fr-FR" altLang="ja-JP" i="1" kern="1400">
                <a:latin typeface="Arial"/>
              </a:rPr>
              <a:t>Nå tronfølge far-son, ikkje bror-bror?</a:t>
            </a:r>
          </a:p>
          <a:p>
            <a:pPr lvl="2"/>
            <a:r>
              <a:rPr lang="fr-FR" altLang="ja-JP" b="0" u="none" strike="noStrike" kern="1400" baseline="0">
                <a:latin typeface="Arial"/>
              </a:rPr>
              <a:t>Utfor</a:t>
            </a:r>
            <a:r>
              <a:rPr lang="fr-FR" altLang="ja-JP" kern="1400">
                <a:latin typeface="Arial"/>
              </a:rPr>
              <a:t>drar andre greiner av kongefamilien</a:t>
            </a:r>
          </a:p>
          <a:p>
            <a:pPr lvl="2"/>
            <a:r>
              <a:rPr lang="fr-FR" altLang="ja-JP" kern="1400">
                <a:latin typeface="Arial"/>
              </a:rPr>
              <a:t>Samling av makt til dei lojale – Salman-greina</a:t>
            </a:r>
          </a:p>
          <a:p>
            <a:pPr lvl="2"/>
            <a:r>
              <a:rPr lang="fr-FR" altLang="ja-JP" kern="1400">
                <a:latin typeface="Arial"/>
              </a:rPr>
              <a:t>Utreinskinga av « korrupte » prinsar – som alle hørte til mulige rivalar</a:t>
            </a:r>
          </a:p>
          <a:p>
            <a:pPr lvl="2"/>
            <a:endParaRPr lang="fr-FR" altLang="ja-JP" b="0" u="none" strike="noStrike" kern="140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59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Politisk islam – Det muslimske brorskapet</a:t>
            </a:r>
          </a:p>
          <a:p>
            <a:pPr lvl="1"/>
            <a:r>
              <a:rPr lang="fr-FR" altLang="ja-JP" i="1" kern="1400">
                <a:latin typeface="Arial"/>
              </a:rPr>
              <a:t>Iran</a:t>
            </a:r>
          </a:p>
          <a:p>
            <a:pPr lvl="2"/>
            <a:endParaRPr lang="fr-FR" altLang="ja-JP" b="0" u="none" strike="noStrike" kern="140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01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Politisk islam – Det muslimske brorskapet</a:t>
            </a:r>
          </a:p>
          <a:p>
            <a:pPr lvl="2"/>
            <a:r>
              <a:rPr lang="fr-FR" altLang="ja-JP" kern="1400">
                <a:latin typeface="Arial"/>
              </a:rPr>
              <a:t>Negativ til den « Arabiske våren »</a:t>
            </a:r>
          </a:p>
          <a:p>
            <a:pPr lvl="3"/>
            <a:r>
              <a:rPr lang="fr-FR" altLang="ja-JP" i="1" kern="1400">
                <a:latin typeface="Arial"/>
              </a:rPr>
              <a:t>Invaderte for å slå ned protestane i Bahrain</a:t>
            </a:r>
          </a:p>
          <a:p>
            <a:pPr lvl="3"/>
            <a:r>
              <a:rPr lang="fr-FR" altLang="ja-JP" i="1" kern="1400">
                <a:latin typeface="Arial"/>
              </a:rPr>
              <a:t>Oppmoda til og støtta militærkuppet i Egypt i 2013</a:t>
            </a:r>
          </a:p>
          <a:p>
            <a:pPr lvl="3"/>
            <a:r>
              <a:rPr lang="fr-FR" altLang="ja-JP" i="1" kern="1400">
                <a:latin typeface="Arial"/>
              </a:rPr>
              <a:t>Støtte til protestregjering i Libya</a:t>
            </a:r>
          </a:p>
          <a:p>
            <a:pPr lvl="4"/>
            <a:r>
              <a:rPr lang="fr-FR" altLang="ja-JP" kern="1400">
                <a:latin typeface="Arial"/>
              </a:rPr>
              <a:t>Rivalisering til Qatar, som støttar alle desse krefter</a:t>
            </a:r>
          </a:p>
        </p:txBody>
      </p:sp>
    </p:spTree>
    <p:extLst>
      <p:ext uri="{BB962C8B-B14F-4D97-AF65-F5344CB8AC3E}">
        <p14:creationId xmlns:p14="http://schemas.microsoft.com/office/powerpoint/2010/main" val="356176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Iran</a:t>
            </a:r>
          </a:p>
          <a:p>
            <a:pPr lvl="2"/>
            <a:r>
              <a:rPr lang="fr-FR" altLang="ja-JP" kern="1400">
                <a:latin typeface="Arial"/>
              </a:rPr>
              <a:t>Følger seg omringa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FD51B8-8C2D-5C45-80BC-554FCEEF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93" y="3423348"/>
            <a:ext cx="5045653" cy="29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Iran</a:t>
            </a:r>
          </a:p>
          <a:p>
            <a:pPr lvl="1"/>
            <a:r>
              <a:rPr lang="fr-FR" altLang="ja-JP" i="1" kern="1400">
                <a:latin typeface="Arial"/>
              </a:rPr>
              <a:t>Qatar</a:t>
            </a:r>
          </a:p>
          <a:p>
            <a:pPr lvl="2"/>
            <a:r>
              <a:rPr lang="fr-FR" altLang="ja-JP" kern="1400">
                <a:latin typeface="Arial"/>
              </a:rPr>
              <a:t>Mislykka boikott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FD51B8-8C2D-5C45-80BC-554FCEEF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93" y="3423348"/>
            <a:ext cx="5045653" cy="29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Iran</a:t>
            </a:r>
          </a:p>
          <a:p>
            <a:pPr lvl="1"/>
            <a:r>
              <a:rPr lang="fr-FR" altLang="ja-JP" i="1" kern="1400">
                <a:latin typeface="Arial"/>
              </a:rPr>
              <a:t>Qatar</a:t>
            </a:r>
          </a:p>
          <a:p>
            <a:pPr lvl="1"/>
            <a:r>
              <a:rPr lang="fr-FR" altLang="ja-JP" i="1" kern="1400">
                <a:latin typeface="Arial"/>
              </a:rPr>
              <a:t>Jemen</a:t>
            </a:r>
          </a:p>
          <a:p>
            <a:pPr lvl="2"/>
            <a:r>
              <a:rPr lang="fr-FR" altLang="ja-JP" kern="1400">
                <a:latin typeface="Arial"/>
              </a:rPr>
              <a:t>Mislykka bombekrig</a:t>
            </a:r>
          </a:p>
        </p:txBody>
      </p:sp>
      <p:pic>
        <p:nvPicPr>
          <p:cNvPr id="6" name="Bilde 5" descr="Jemen.jpg">
            <a:extLst>
              <a:ext uri="{FF2B5EF4-FFF2-40B4-BE49-F238E27FC236}">
                <a16:creationId xmlns:a16="http://schemas.microsoft.com/office/drawing/2014/main" id="{E806365B-4A3C-2644-9094-AAAA0290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9" y="3383650"/>
            <a:ext cx="3542308" cy="21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81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UTANRIKS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Fiendskap og rivalisering</a:t>
            </a:r>
          </a:p>
          <a:p>
            <a:pPr lvl="1"/>
            <a:r>
              <a:rPr lang="fr-FR" altLang="ja-JP" i="1" kern="1400">
                <a:latin typeface="Arial"/>
              </a:rPr>
              <a:t>Iran</a:t>
            </a:r>
          </a:p>
          <a:p>
            <a:pPr lvl="1"/>
            <a:r>
              <a:rPr lang="fr-FR" altLang="ja-JP" i="1" kern="1400">
                <a:latin typeface="Arial"/>
              </a:rPr>
              <a:t>Qatar</a:t>
            </a:r>
          </a:p>
          <a:p>
            <a:pPr lvl="1"/>
            <a:r>
              <a:rPr lang="fr-FR" altLang="ja-JP" i="1" kern="1400">
                <a:latin typeface="Arial"/>
              </a:rPr>
              <a:t>Jemen</a:t>
            </a:r>
          </a:p>
          <a:p>
            <a:pPr lvl="1"/>
            <a:r>
              <a:rPr lang="fr-FR" altLang="ja-JP" i="1" kern="1400">
                <a:latin typeface="Arial"/>
              </a:rPr>
              <a:t>Libanon</a:t>
            </a:r>
          </a:p>
          <a:p>
            <a:pPr lvl="2"/>
            <a:r>
              <a:rPr lang="fr-FR" altLang="ja-JP" kern="1400">
                <a:latin typeface="Arial"/>
              </a:rPr>
              <a:t>Mislykka avgang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F161AC-B733-3D43-B389-A5E91A54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10" y="3801387"/>
            <a:ext cx="4060290" cy="22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71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704088"/>
            <a:ext cx="8471043" cy="1143000"/>
          </a:xfrm>
        </p:spPr>
        <p:txBody>
          <a:bodyPr>
            <a:normAutofit/>
          </a:bodyPr>
          <a:lstStyle/>
          <a:p>
            <a:pPr marR="0" rtl="0"/>
            <a:r>
              <a:rPr lang="fr-FR" altLang="ja-JP" b="0" i="0" u="none" strike="noStrike" kern="1400" cap="all">
                <a:latin typeface="Arial"/>
              </a:rPr>
              <a:t>KVAR GÅR SAUDI-ARABIA?</a:t>
            </a:r>
            <a:endParaRPr lang="fr-FR" altLang="ja-JP" b="0" i="0" u="none" strike="noStrike" kern="1400" cap="all" dirty="0">
              <a:latin typeface="Arial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r-FR" altLang="ja-JP" kern="1400">
                <a:latin typeface="Arial"/>
              </a:rPr>
              <a:t>Kronprinsen har kontroll heime</a:t>
            </a:r>
          </a:p>
          <a:p>
            <a:pPr lvl="1"/>
            <a:r>
              <a:rPr lang="fr-FR" altLang="ja-JP" b="0" i="1" u="none" strike="noStrike" kern="1400" baseline="0">
                <a:latin typeface="Arial"/>
              </a:rPr>
              <a:t>Reformismen er begrensa, men vil vare ved</a:t>
            </a:r>
          </a:p>
          <a:p>
            <a:pPr lvl="1"/>
            <a:r>
              <a:rPr lang="fr-FR" altLang="ja-JP" i="1" kern="1400">
                <a:latin typeface="Arial"/>
              </a:rPr>
              <a:t>Vil den øvrige kongefamilien godta Ibn Salmans styre?</a:t>
            </a:r>
          </a:p>
          <a:p>
            <a:r>
              <a:rPr lang="fr-FR" altLang="ja-JP" kern="1400">
                <a:latin typeface="Arial"/>
              </a:rPr>
              <a:t>Uvøren, mangel på erfaring utanriks</a:t>
            </a:r>
          </a:p>
          <a:p>
            <a:pPr lvl="1"/>
            <a:r>
              <a:rPr lang="fr-FR" altLang="ja-JP" i="1" kern="1400">
                <a:latin typeface="Arial"/>
              </a:rPr>
              <a:t>Klar ambisjon om å leie den arabiske verda</a:t>
            </a:r>
          </a:p>
          <a:p>
            <a:pPr lvl="1"/>
            <a:r>
              <a:rPr lang="fr-FR" altLang="ja-JP" i="1" kern="1400">
                <a:latin typeface="Arial"/>
              </a:rPr>
              <a:t>Reknar med støtte frå USA (mot Iran)</a:t>
            </a:r>
          </a:p>
          <a:p>
            <a:pPr lvl="1"/>
            <a:r>
              <a:rPr lang="fr-FR" altLang="ja-JP" i="1" kern="1400">
                <a:latin typeface="Arial"/>
              </a:rPr>
              <a:t>Vil arabarverda la seg styre frå Saudi-Arabia?</a:t>
            </a:r>
          </a:p>
          <a:p>
            <a:pPr lvl="1"/>
            <a:endParaRPr lang="fr-FR" altLang="ja-JP" b="0" i="1" u="none" strike="noStrike" kern="1400" baseline="0">
              <a:latin typeface="Arial"/>
            </a:endParaRPr>
          </a:p>
          <a:p>
            <a:pPr lvl="1"/>
            <a:endParaRPr lang="fr-FR" altLang="ja-JP" b="0" i="1" u="none" strike="noStrike" kern="140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95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b-NO" b="0">
                <a:latin typeface="ArialMT"/>
              </a:rPr>
              <a:t>ARABIA PÅ 1700-TALET</a:t>
            </a:r>
            <a:endParaRPr lang="nb-NO" b="0">
              <a:latin typeface="Arial-BoldMT"/>
            </a:endParaRPr>
          </a:p>
        </p:txBody>
      </p:sp>
      <p:pic>
        <p:nvPicPr>
          <p:cNvPr id="4" name="Bilde 3" descr="64886-004-2353B72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340997"/>
            <a:ext cx="5781040" cy="38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b-NO" b="0">
                <a:latin typeface="ArialMT"/>
              </a:rPr>
              <a:t>PURITANSK REFORM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 dirty="0">
                <a:latin typeface="ArialMT"/>
              </a:rPr>
              <a:t>Muhammad ibn Abd al-</a:t>
            </a:r>
            <a:r>
              <a:rPr lang="nb-NO" b="0" dirty="0" err="1">
                <a:latin typeface="ArialMT"/>
              </a:rPr>
              <a:t>Wahhab</a:t>
            </a:r>
            <a:r>
              <a:rPr lang="nb-NO" b="0" dirty="0">
                <a:latin typeface="ArialMT"/>
              </a:rPr>
              <a:t> (1703-92)</a:t>
            </a:r>
          </a:p>
          <a:p>
            <a:pPr lvl="1"/>
            <a:r>
              <a:rPr lang="nb-NO" b="0" i="1" dirty="0" err="1">
                <a:latin typeface="ArialMT"/>
              </a:rPr>
              <a:t>Āl</a:t>
            </a:r>
            <a:r>
              <a:rPr lang="nb-NO" b="0" i="1" dirty="0">
                <a:latin typeface="ArialMT"/>
              </a:rPr>
              <a:t> </a:t>
            </a:r>
            <a:r>
              <a:rPr lang="nb-NO" b="0" i="1" dirty="0" err="1">
                <a:latin typeface="ArialMT"/>
              </a:rPr>
              <a:t>Shaykh</a:t>
            </a:r>
            <a:endParaRPr lang="nb-NO" b="0" i="1" dirty="0">
              <a:latin typeface="ArialMT"/>
            </a:endParaRPr>
          </a:p>
          <a:p>
            <a:pPr lvl="0" rtl="0"/>
            <a:r>
              <a:rPr lang="nb-NO" b="0" dirty="0">
                <a:latin typeface="ArialMT"/>
              </a:rPr>
              <a:t>Muhammad ibn </a:t>
            </a:r>
            <a:r>
              <a:rPr lang="nb-NO" b="0" dirty="0" err="1">
                <a:latin typeface="ArialMT"/>
              </a:rPr>
              <a:t>Sa’ud</a:t>
            </a:r>
            <a:r>
              <a:rPr lang="nb-NO" b="0" dirty="0">
                <a:latin typeface="ArialMT"/>
              </a:rPr>
              <a:t> (d. 1765)</a:t>
            </a:r>
          </a:p>
          <a:p>
            <a:pPr lvl="1"/>
            <a:r>
              <a:rPr lang="nb-NO" b="0" i="1" dirty="0" err="1">
                <a:latin typeface="ArialMT"/>
              </a:rPr>
              <a:t>Āl</a:t>
            </a:r>
            <a:r>
              <a:rPr lang="nb-NO" b="0" i="1" dirty="0">
                <a:latin typeface="ArialMT"/>
              </a:rPr>
              <a:t> </a:t>
            </a:r>
            <a:r>
              <a:rPr lang="nb-NO" b="0" i="1" dirty="0" err="1">
                <a:latin typeface="ArialMT"/>
              </a:rPr>
              <a:t>Sa’ud</a:t>
            </a:r>
            <a:endParaRPr lang="nb-NO" b="0" i="1" dirty="0">
              <a:latin typeface="ArialM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980" y="3122073"/>
            <a:ext cx="2108299" cy="28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nb-NO" b="0">
                <a:latin typeface="Arial"/>
              </a:rPr>
              <a:t>WAHHABI-SA’UD-ALLIANSEN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>
                <a:latin typeface="ArialMT"/>
              </a:rPr>
              <a:t>Tar Mekka og Medina 1803-1813</a:t>
            </a:r>
          </a:p>
        </p:txBody>
      </p:sp>
      <p:pic>
        <p:nvPicPr>
          <p:cNvPr id="4" name="Bilde 3" descr="first_saudi_state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2649294"/>
            <a:ext cx="4656833" cy="38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nb-NO" b="0">
                <a:latin typeface="Arial"/>
              </a:rPr>
              <a:t>WAHHABI-SA’UD-ALLIANSEN</a:t>
            </a:r>
            <a:endParaRPr lang="nb-NO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>
                <a:latin typeface="ArialMT"/>
              </a:rPr>
              <a:t>Tar Mekka og Medina 1803-1818</a:t>
            </a:r>
          </a:p>
          <a:p>
            <a:pPr lvl="0" rtl="0"/>
            <a:r>
              <a:rPr lang="nb-NO" b="0">
                <a:latin typeface="ArialMT"/>
              </a:rPr>
              <a:t>1902: Abd al-Aziz ibn Sa’ud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25" y="3165643"/>
            <a:ext cx="2121388" cy="27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6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95360" cy="1143000"/>
          </a:xfrm>
        </p:spPr>
        <p:txBody>
          <a:bodyPr>
            <a:noAutofit/>
          </a:bodyPr>
          <a:lstStyle/>
          <a:p>
            <a:pPr rtl="0"/>
            <a:r>
              <a:rPr lang="nb-NO" sz="3600" b="0">
                <a:latin typeface="Arial"/>
              </a:rPr>
              <a:t>KONGEDØMMET SAUDI-ARABIA 1932</a:t>
            </a:r>
            <a:endParaRPr lang="nb-NO" sz="3600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nb-NO" b="0">
                <a:latin typeface="ArialMT"/>
              </a:rPr>
              <a:t>Puritansk opprør 1926</a:t>
            </a:r>
          </a:p>
          <a:p>
            <a:pPr lvl="0" rtl="0"/>
            <a:r>
              <a:rPr lang="nb-NO" b="0">
                <a:latin typeface="ArialMT"/>
              </a:rPr>
              <a:t>Olje-funn, britisk vennskap</a:t>
            </a:r>
          </a:p>
        </p:txBody>
      </p:sp>
      <p:pic>
        <p:nvPicPr>
          <p:cNvPr id="4" name="Bilde 3" descr="saudi_arab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87" y="3194297"/>
            <a:ext cx="4563204" cy="33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83892"/>
          </a:xfrm>
        </p:spPr>
        <p:txBody>
          <a:bodyPr>
            <a:normAutofit/>
          </a:bodyPr>
          <a:lstStyle/>
          <a:p>
            <a:pPr rtl="0"/>
            <a:r>
              <a:rPr lang="nb-NO" sz="3600" b="0">
                <a:latin typeface="Arial"/>
              </a:rPr>
              <a:t>TODELING KONGEMAKT </a:t>
            </a:r>
            <a:br>
              <a:rPr lang="nb-NO" sz="3600" b="0">
                <a:latin typeface="Arial"/>
              </a:rPr>
            </a:br>
            <a:r>
              <a:rPr lang="nb-NO" sz="3600" b="0">
                <a:latin typeface="Arial"/>
              </a:rPr>
              <a:t>- RELIGIØS MAKT</a:t>
            </a:r>
            <a:endParaRPr lang="nb-NO" sz="3600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97052"/>
            <a:ext cx="8229600" cy="4127547"/>
          </a:xfrm>
        </p:spPr>
        <p:txBody>
          <a:bodyPr/>
          <a:lstStyle/>
          <a:p>
            <a:pPr lvl="0" rtl="0"/>
            <a:r>
              <a:rPr lang="nb-NO" b="0">
                <a:latin typeface="ArialMT"/>
              </a:rPr>
              <a:t>To lovverk</a:t>
            </a:r>
          </a:p>
          <a:p>
            <a:pPr lvl="0" rtl="0"/>
            <a:r>
              <a:rPr lang="nb-NO" b="0">
                <a:latin typeface="ArialMT"/>
              </a:rPr>
              <a:t>Dei religiøse styrer det sosiale livet, kongen styrer olje, økonomi og inntekter</a:t>
            </a:r>
          </a:p>
        </p:txBody>
      </p:sp>
    </p:spTree>
    <p:extLst>
      <p:ext uri="{BB962C8B-B14F-4D97-AF65-F5344CB8AC3E}">
        <p14:creationId xmlns:p14="http://schemas.microsoft.com/office/powerpoint/2010/main" val="289534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83892"/>
          </a:xfrm>
        </p:spPr>
        <p:txBody>
          <a:bodyPr>
            <a:normAutofit/>
          </a:bodyPr>
          <a:lstStyle/>
          <a:p>
            <a:pPr rtl="0"/>
            <a:r>
              <a:rPr lang="nb-NO" sz="3600" b="0">
                <a:latin typeface="Arial"/>
              </a:rPr>
              <a:t>TODELING KONGEMAKT </a:t>
            </a:r>
            <a:br>
              <a:rPr lang="nb-NO" sz="3600" b="0">
                <a:latin typeface="Arial"/>
              </a:rPr>
            </a:br>
            <a:r>
              <a:rPr lang="nb-NO" sz="3600" b="0">
                <a:latin typeface="Arial"/>
              </a:rPr>
              <a:t>- RELIGIØS MAKT</a:t>
            </a:r>
            <a:endParaRPr lang="nb-NO" sz="3600" b="0">
              <a:latin typeface="Arial-BoldM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97052"/>
            <a:ext cx="8229600" cy="4127547"/>
          </a:xfrm>
        </p:spPr>
        <p:txBody>
          <a:bodyPr/>
          <a:lstStyle/>
          <a:p>
            <a:pPr lvl="0" rtl="0"/>
            <a:r>
              <a:rPr lang="nb-NO" b="0" dirty="0">
                <a:latin typeface="ArialMT"/>
              </a:rPr>
              <a:t>To lovverk</a:t>
            </a:r>
          </a:p>
          <a:p>
            <a:pPr lvl="0" rtl="0"/>
            <a:r>
              <a:rPr lang="nb-NO" b="0" dirty="0">
                <a:latin typeface="ArialMT"/>
              </a:rPr>
              <a:t>Dei religiøse styrer det sosiale livet, kongen styrer olje, økonomi og inntekter</a:t>
            </a:r>
          </a:p>
          <a:p>
            <a:r>
              <a:rPr lang="nb-NO" dirty="0">
                <a:latin typeface="ArialMT"/>
              </a:rPr>
              <a:t>Eige “religiøst politi” (</a:t>
            </a:r>
            <a:r>
              <a:rPr lang="nb-NO" dirty="0" err="1">
                <a:latin typeface="ArialMT"/>
              </a:rPr>
              <a:t>Mutawa’a</a:t>
            </a:r>
            <a:r>
              <a:rPr lang="nb-NO" dirty="0">
                <a:latin typeface="ArialMT"/>
              </a:rPr>
              <a:t>)</a:t>
            </a:r>
          </a:p>
          <a:p>
            <a:pPr marL="0" lvl="0" indent="0" rtl="0">
              <a:buNone/>
            </a:pPr>
            <a:endParaRPr lang="nb-NO" b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637548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Flyt.thmx</Template>
  <TotalTime>452</TotalTime>
  <Words>577</Words>
  <Application>Microsoft Office PowerPoint</Application>
  <PresentationFormat>Skjermfremvisning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8" baseType="lpstr">
      <vt:lpstr>ＭＳ Ｐゴシック</vt:lpstr>
      <vt:lpstr>ＭＳ Ｐ明朝</vt:lpstr>
      <vt:lpstr>Arial</vt:lpstr>
      <vt:lpstr>Arial-BoldMT</vt:lpstr>
      <vt:lpstr>ArialMT</vt:lpstr>
      <vt:lpstr>Calibri</vt:lpstr>
      <vt:lpstr>Constantia</vt:lpstr>
      <vt:lpstr>Wingdings 2</vt:lpstr>
      <vt:lpstr>Flyt</vt:lpstr>
      <vt:lpstr>HUSET SAUD:</vt:lpstr>
      <vt:lpstr>“ABDUL-VECHAB”</vt:lpstr>
      <vt:lpstr>ARABIA PÅ 1700-TALET</vt:lpstr>
      <vt:lpstr>PURITANSK REFORM</vt:lpstr>
      <vt:lpstr>WAHHABI-SA’UD-ALLIANSEN</vt:lpstr>
      <vt:lpstr>WAHHABI-SA’UD-ALLIANSEN</vt:lpstr>
      <vt:lpstr>KONGEDØMMET SAUDI-ARABIA 1932</vt:lpstr>
      <vt:lpstr>TODELING KONGEMAKT  - RELIGIØS MAKT</vt:lpstr>
      <vt:lpstr>TODELING KONGEMAKT  - RELIGIØS MAKT</vt:lpstr>
      <vt:lpstr>SAUDI-ARABIA, INC</vt:lpstr>
      <vt:lpstr>INTERNASJONAL POLITIKK</vt:lpstr>
      <vt:lpstr>INTERNASJONAL POLITIKK</vt:lpstr>
      <vt:lpstr>Wahhabisme</vt:lpstr>
      <vt:lpstr>WAHHABISK EKSPORT</vt:lpstr>
      <vt:lpstr>NYE TAKTAR</vt:lpstr>
      <vt:lpstr>NYE TAKTAR</vt:lpstr>
      <vt:lpstr>NYE TAKTAR</vt:lpstr>
      <vt:lpstr>NYE TAKTAR</vt:lpstr>
      <vt:lpstr>INNANRIKS</vt:lpstr>
      <vt:lpstr>INNANRIKS</vt:lpstr>
      <vt:lpstr>INNANRIKS</vt:lpstr>
      <vt:lpstr>INNANRIKS</vt:lpstr>
      <vt:lpstr>UTANRIKS</vt:lpstr>
      <vt:lpstr>UTANRIKS</vt:lpstr>
      <vt:lpstr>UTANRIKS</vt:lpstr>
      <vt:lpstr>UTANRIKS</vt:lpstr>
      <vt:lpstr>UTANRIKS</vt:lpstr>
      <vt:lpstr>UTANRIKS</vt:lpstr>
      <vt:lpstr>KVAR GÅR SAUDI-ARABIA?</vt:lpstr>
    </vt:vector>
  </TitlesOfParts>
  <Company>University of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S. Vikør</dc:creator>
  <cp:lastModifiedBy>Sigbjørn Haugland</cp:lastModifiedBy>
  <cp:revision>12</cp:revision>
  <dcterms:created xsi:type="dcterms:W3CDTF">2018-02-11T16:30:14Z</dcterms:created>
  <dcterms:modified xsi:type="dcterms:W3CDTF">2018-02-16T10:42:59Z</dcterms:modified>
</cp:coreProperties>
</file>