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9" r:id="rId3"/>
    <p:sldId id="273" r:id="rId4"/>
    <p:sldId id="294" r:id="rId5"/>
    <p:sldId id="295" r:id="rId6"/>
    <p:sldId id="257" r:id="rId7"/>
    <p:sldId id="266" r:id="rId8"/>
    <p:sldId id="311" r:id="rId9"/>
    <p:sldId id="310" r:id="rId10"/>
    <p:sldId id="309" r:id="rId11"/>
    <p:sldId id="304" r:id="rId12"/>
    <p:sldId id="300" r:id="rId13"/>
    <p:sldId id="297" r:id="rId14"/>
    <p:sldId id="307" r:id="rId15"/>
    <p:sldId id="274" r:id="rId16"/>
    <p:sldId id="275" r:id="rId17"/>
    <p:sldId id="270" r:id="rId18"/>
    <p:sldId id="271" r:id="rId19"/>
    <p:sldId id="305" r:id="rId20"/>
    <p:sldId id="302" r:id="rId21"/>
    <p:sldId id="272" r:id="rId22"/>
    <p:sldId id="258" r:id="rId23"/>
    <p:sldId id="260" r:id="rId24"/>
    <p:sldId id="276" r:id="rId25"/>
    <p:sldId id="312" r:id="rId26"/>
    <p:sldId id="291" r:id="rId27"/>
    <p:sldId id="290" r:id="rId28"/>
    <p:sldId id="292" r:id="rId29"/>
    <p:sldId id="301" r:id="rId30"/>
    <p:sldId id="298" r:id="rId31"/>
    <p:sldId id="308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8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26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39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4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9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44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1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881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3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9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4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8230-56DF-45A2-B704-DC620788316E}" type="datetimeFigureOut">
              <a:rPr lang="nb-NO" smtClean="0"/>
              <a:t>02.12.2017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A158-81A8-417E-BE98-A23F9F24EA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93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lender.uib.no/owa/service.svc/s/GetAttachmentThumbnail?id=AAMkAGY3YzQzYzM2LTI2NWYtNGYxNi1hZTY0LTA0MWNjZWQ3YWExOABGAAAAAAA4RYBnefpcRr6Yh6%2BEPoWCBwCaQmBrx8f%2BR6S3a%2FBkoCM3AAAALfzdAAANVp%2BMJJf5S6DwzVkD%2BBX4AABYWHc4AAABEgAQAHWaahfIEkZIqnziWXGNq2o%3D&amp;thumbnailType=2&amp;X-OWA-CANARY=f3PpmgZ1T0iWTNgi2cxCxnCM3hijNtUIg4MeDpMNdH9k-qtTkAhuZJbiEeSYi67dFab3gL-udDs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https://kalender.uib.no/owa/service.svc/s/GetAttachmentThumbnail?id=AAMkAGY3YzQzYzM2LTI2NWYtNGYxNi1hZTY0LTA0MWNjZWQ3YWExOABGAAAAAAA4RYBnefpcRr6Yh6%2BEPoWCBwCaQmBrx8f%2BR6S3a%2FBkoCM3AAAALfzdAAANVp%2BMJJf5S6DwzVkD%2BBX4AABYWHc4AAABEgAQAHWaahfIEkZIqnziWXGNq2o%3D&amp;thumbnailType=2&amp;X-OWA-CANARY=f3PpmgZ1T0iWTNgi2cxCxnCM3hijNtUIg4MeDpMNdH9k-qtTkAhuZJbiEeSYi67dFab3gL-udDs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1" y="15875"/>
            <a:ext cx="5148985" cy="6923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769" y="1594338"/>
            <a:ext cx="473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latin typeface="Calibri,Helvetica,sans-serif"/>
              </a:rPr>
              <a:t>USA: fra supermakt til avmakt ? 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197983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esultat for gun ownership in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38" y="82916"/>
            <a:ext cx="97536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8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deresultat for health expenditure as share of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22" y="750277"/>
            <a:ext cx="9447762" cy="54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lderesultat for health expenditure as share of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85" y="38099"/>
            <a:ext cx="95250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0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ilderesultat for health expenditure as share of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00" y="618464"/>
            <a:ext cx="7533054" cy="5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5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lderesultat for health expenditure as share of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31" y="38099"/>
            <a:ext cx="9525000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2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609600"/>
            <a:ext cx="594319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169" y="25360"/>
            <a:ext cx="928735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					</a:t>
            </a:r>
            <a:r>
              <a:rPr lang="en-US" sz="2400" b="1" dirty="0"/>
              <a:t>Norway	US</a:t>
            </a:r>
            <a:endParaRPr lang="nb-NO" sz="2400" b="1" dirty="0"/>
          </a:p>
          <a:p>
            <a:r>
              <a:rPr lang="en-US" sz="2400" b="1" dirty="0"/>
              <a:t> </a:t>
            </a:r>
            <a:endParaRPr lang="nb-NO" sz="2400" b="1" dirty="0"/>
          </a:p>
          <a:p>
            <a:r>
              <a:rPr lang="en-US" sz="2400" b="1" dirty="0"/>
              <a:t> </a:t>
            </a:r>
            <a:endParaRPr lang="nb-NO" sz="2400" b="1" dirty="0"/>
          </a:p>
          <a:p>
            <a:r>
              <a:rPr lang="en-US" sz="2400" b="1" dirty="0"/>
              <a:t>It is the responsibility of the 		60.0		38.3</a:t>
            </a:r>
            <a:endParaRPr lang="nb-NO" sz="2400" b="1" dirty="0"/>
          </a:p>
          <a:p>
            <a:r>
              <a:rPr lang="en-US" sz="2400" b="1" dirty="0"/>
              <a:t>government to reduce the</a:t>
            </a:r>
            <a:endParaRPr lang="nb-NO" sz="2400" b="1" dirty="0"/>
          </a:p>
          <a:p>
            <a:r>
              <a:rPr lang="en-US" sz="2400" b="1" dirty="0"/>
              <a:t>differences between people with</a:t>
            </a:r>
          </a:p>
          <a:p>
            <a:r>
              <a:rPr lang="en-US" sz="2400" b="1" dirty="0"/>
              <a:t>high incomes and those with low</a:t>
            </a:r>
            <a:endParaRPr lang="nb-NO" sz="2400" b="1" dirty="0"/>
          </a:p>
          <a:p>
            <a:r>
              <a:rPr lang="en-US" sz="2400" b="1" dirty="0"/>
              <a:t>incomes</a:t>
            </a:r>
            <a:endParaRPr lang="nb-NO" sz="2400" b="1" dirty="0"/>
          </a:p>
          <a:p>
            <a:r>
              <a:rPr lang="en-US" sz="2400" b="1" dirty="0"/>
              <a:t> </a:t>
            </a:r>
            <a:endParaRPr lang="nb-NO" sz="2400" b="1" dirty="0"/>
          </a:p>
          <a:p>
            <a:r>
              <a:rPr lang="en-US" sz="2400" b="1" dirty="0"/>
              <a:t> The government should 		78.3		47.1	</a:t>
            </a:r>
            <a:endParaRPr lang="nb-NO" sz="2400" b="1" dirty="0"/>
          </a:p>
          <a:p>
            <a:r>
              <a:rPr lang="en-US" sz="2400" b="1" dirty="0"/>
              <a:t>provide a job for everyone</a:t>
            </a:r>
            <a:endParaRPr lang="nb-NO" sz="2400" b="1" dirty="0"/>
          </a:p>
          <a:p>
            <a:r>
              <a:rPr lang="en-US" sz="2400" b="1" dirty="0"/>
              <a:t>who wants one</a:t>
            </a:r>
            <a:endParaRPr lang="nb-NO" sz="2400" b="1" dirty="0"/>
          </a:p>
          <a:p>
            <a:r>
              <a:rPr lang="en-US" sz="2400" b="1" dirty="0"/>
              <a:t> </a:t>
            </a:r>
            <a:endParaRPr lang="nb-NO" sz="2400" b="1" dirty="0"/>
          </a:p>
          <a:p>
            <a:r>
              <a:rPr lang="en-US" sz="2400" b="1" dirty="0"/>
              <a:t>The government should 		78.4		34.2</a:t>
            </a:r>
            <a:endParaRPr lang="nb-NO" sz="2400" b="1" dirty="0"/>
          </a:p>
          <a:p>
            <a:r>
              <a:rPr lang="en-US" sz="2400" b="1" dirty="0"/>
              <a:t>provide everyone with a</a:t>
            </a:r>
            <a:endParaRPr lang="nb-NO" sz="2400" b="1" dirty="0"/>
          </a:p>
          <a:p>
            <a:r>
              <a:rPr lang="en-US" sz="2400" b="1" dirty="0"/>
              <a:t>guaranteed basic income</a:t>
            </a:r>
          </a:p>
          <a:p>
            <a:endParaRPr lang="nb-NO" b="1" dirty="0"/>
          </a:p>
          <a:p>
            <a:r>
              <a:rPr lang="en-US" b="1" dirty="0"/>
              <a:t>Source. </a:t>
            </a:r>
            <a:r>
              <a:rPr lang="nb-NO" b="1" dirty="0"/>
              <a:t>Stefan Svallfors (1997) Worlds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Welfare</a:t>
            </a:r>
            <a:r>
              <a:rPr lang="nb-NO" b="1" dirty="0"/>
              <a:t> and </a:t>
            </a:r>
            <a:r>
              <a:rPr lang="nb-NO" b="1" dirty="0" err="1"/>
              <a:t>Attitudes</a:t>
            </a:r>
            <a:r>
              <a:rPr lang="nb-NO" b="1" dirty="0"/>
              <a:t> to </a:t>
            </a:r>
            <a:r>
              <a:rPr lang="nb-NO" b="1" dirty="0" err="1"/>
              <a:t>Redistribution</a:t>
            </a:r>
            <a:r>
              <a:rPr lang="nb-NO" b="1" dirty="0"/>
              <a:t>: A </a:t>
            </a:r>
            <a:r>
              <a:rPr lang="nb-NO" b="1" dirty="0" err="1"/>
              <a:t>Comparison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Eight</a:t>
            </a:r>
            <a:r>
              <a:rPr lang="nb-NO" b="1" dirty="0"/>
              <a:t> Western Nations, European </a:t>
            </a:r>
            <a:r>
              <a:rPr lang="nb-NO" b="1" dirty="0" err="1"/>
              <a:t>Sociological</a:t>
            </a:r>
            <a:r>
              <a:rPr lang="nb-NO" b="1" dirty="0"/>
              <a:t> </a:t>
            </a:r>
            <a:r>
              <a:rPr lang="nb-NO" b="1" dirty="0" err="1"/>
              <a:t>Review</a:t>
            </a:r>
            <a:r>
              <a:rPr lang="nb-NO" b="1" dirty="0"/>
              <a:t>, Volume 13, </a:t>
            </a:r>
            <a:r>
              <a:rPr lang="nb-NO" b="1" dirty="0" err="1"/>
              <a:t>Issue</a:t>
            </a:r>
            <a:r>
              <a:rPr lang="nb-NO" b="1" dirty="0"/>
              <a:t> 3, 1 </a:t>
            </a:r>
            <a:r>
              <a:rPr lang="nb-NO" b="1" dirty="0" err="1"/>
              <a:t>December</a:t>
            </a:r>
            <a:r>
              <a:rPr lang="nb-NO" b="1" dirty="0"/>
              <a:t> 1997</a:t>
            </a:r>
          </a:p>
        </p:txBody>
      </p:sp>
    </p:spTree>
    <p:extLst>
      <p:ext uri="{BB962C8B-B14F-4D97-AF65-F5344CB8AC3E}">
        <p14:creationId xmlns:p14="http://schemas.microsoft.com/office/powerpoint/2010/main" val="323370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0"/>
            <a:ext cx="448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98" y="816930"/>
            <a:ext cx="3171825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09" y="735644"/>
            <a:ext cx="3283381" cy="492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74" y="842537"/>
            <a:ext cx="3067127" cy="4818179"/>
          </a:xfrm>
          <a:prstGeom prst="rect">
            <a:avLst/>
          </a:prstGeom>
        </p:spPr>
      </p:pic>
      <p:sp>
        <p:nvSpPr>
          <p:cNvPr id="7" name="AutoShape 2" descr="https://img.washingtonpost.com/wp-apps/imrs.php?src=https://img.washingtonpost.com/news/posteverything/wp-content/uploads/sites/63/2017/08/ZS1.png&amp;w=148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18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549" y="1593669"/>
            <a:ext cx="44185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dirty="0"/>
              <a:t>Sources </a:t>
            </a:r>
            <a:r>
              <a:rPr lang="nb-NO" sz="2400" b="1" i="1" dirty="0" err="1"/>
              <a:t>of</a:t>
            </a:r>
            <a:r>
              <a:rPr lang="nb-NO" sz="2400" b="1" i="1" dirty="0"/>
              <a:t> </a:t>
            </a:r>
            <a:r>
              <a:rPr lang="nb-NO" sz="2400" b="1" i="1" dirty="0" err="1"/>
              <a:t>perceived</a:t>
            </a:r>
            <a:r>
              <a:rPr lang="nb-NO" sz="2400" b="1" i="1" dirty="0"/>
              <a:t> </a:t>
            </a:r>
            <a:r>
              <a:rPr lang="nb-NO" sz="2400" b="1" i="1" dirty="0" err="1"/>
              <a:t>decline</a:t>
            </a:r>
            <a:r>
              <a:rPr lang="nb-NO" sz="2400" dirty="0"/>
              <a:t>:</a:t>
            </a:r>
          </a:p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b="1" dirty="0" err="1"/>
              <a:t>Military</a:t>
            </a:r>
            <a:r>
              <a:rPr lang="nb-NO" sz="2400" b="1" dirty="0"/>
              <a:t> </a:t>
            </a:r>
            <a:r>
              <a:rPr lang="nb-NO" sz="2400" b="1" dirty="0" err="1"/>
              <a:t>set</a:t>
            </a:r>
            <a:r>
              <a:rPr lang="nb-NO" sz="2400" b="1" dirty="0"/>
              <a:t>-back: Vietnam </a:t>
            </a:r>
            <a:r>
              <a:rPr lang="nb-NO" sz="2400" b="1" dirty="0" err="1"/>
              <a:t>war</a:t>
            </a:r>
            <a:endParaRPr lang="nb-NO" sz="2400" b="1" dirty="0"/>
          </a:p>
          <a:p>
            <a:pPr marL="285750" indent="-285750">
              <a:buFontTx/>
              <a:buChar char="-"/>
            </a:pPr>
            <a:endParaRPr lang="nb-NO" sz="2400" b="1" dirty="0"/>
          </a:p>
          <a:p>
            <a:pPr marL="285750" indent="-285750">
              <a:buFontTx/>
              <a:buChar char="-"/>
            </a:pPr>
            <a:r>
              <a:rPr lang="nb-NO" sz="2400" b="1" dirty="0" err="1"/>
              <a:t>Domestic</a:t>
            </a:r>
            <a:r>
              <a:rPr lang="nb-NO" sz="2400" b="1" dirty="0"/>
              <a:t> </a:t>
            </a:r>
            <a:r>
              <a:rPr lang="nb-NO" sz="2400" b="1" dirty="0" err="1"/>
              <a:t>issues</a:t>
            </a:r>
            <a:r>
              <a:rPr lang="nb-NO" sz="2400" b="1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nb-NO" sz="2400" b="1" dirty="0"/>
              <a:t>Watergate</a:t>
            </a:r>
          </a:p>
          <a:p>
            <a:pPr marL="742950" lvl="1" indent="-285750">
              <a:buFontTx/>
              <a:buChar char="-"/>
            </a:pPr>
            <a:r>
              <a:rPr lang="nb-NO" sz="2400" b="1" dirty="0" err="1"/>
              <a:t>Ethnic</a:t>
            </a:r>
            <a:r>
              <a:rPr lang="nb-NO" sz="2400" b="1" dirty="0"/>
              <a:t> </a:t>
            </a:r>
            <a:r>
              <a:rPr lang="nb-NO" sz="2400" b="1" dirty="0" err="1"/>
              <a:t>divisions</a:t>
            </a:r>
            <a:endParaRPr lang="nb-NO" sz="2400" b="1" dirty="0"/>
          </a:p>
          <a:p>
            <a:pPr marL="742950" lvl="1" indent="-285750">
              <a:buFontTx/>
              <a:buChar char="-"/>
            </a:pPr>
            <a:r>
              <a:rPr lang="nb-NO" sz="2400" b="1" dirty="0" err="1"/>
              <a:t>Polarization</a:t>
            </a:r>
            <a:endParaRPr lang="nb-NO" sz="2400" b="1" dirty="0"/>
          </a:p>
          <a:p>
            <a:pPr marL="742950" lvl="1" indent="-285750">
              <a:buFontTx/>
              <a:buChar char="-"/>
            </a:pPr>
            <a:r>
              <a:rPr lang="nb-NO" sz="2400" b="1" dirty="0" err="1"/>
              <a:t>Economic</a:t>
            </a:r>
            <a:r>
              <a:rPr lang="nb-NO" sz="2400" b="1" dirty="0"/>
              <a:t> </a:t>
            </a:r>
            <a:r>
              <a:rPr lang="nb-NO" sz="2400" b="1" dirty="0" err="1"/>
              <a:t>disparities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03407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063" y="1793966"/>
            <a:ext cx="57195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American </a:t>
            </a:r>
            <a:r>
              <a:rPr lang="nb-NO" sz="3200" dirty="0" err="1"/>
              <a:t>exceptionalism</a:t>
            </a:r>
            <a:endParaRPr lang="nb-NO" sz="3200" dirty="0"/>
          </a:p>
          <a:p>
            <a:endParaRPr lang="nb-NO" sz="3200" dirty="0"/>
          </a:p>
          <a:p>
            <a:r>
              <a:rPr lang="nb-NO" sz="3200" dirty="0" err="1"/>
              <a:t>Change</a:t>
            </a:r>
            <a:r>
              <a:rPr lang="nb-NO" sz="3200" dirty="0"/>
              <a:t> and/or </a:t>
            </a:r>
            <a:r>
              <a:rPr lang="nb-NO" sz="3200" dirty="0" err="1"/>
              <a:t>decline</a:t>
            </a:r>
            <a:r>
              <a:rPr lang="nb-NO" sz="3200" dirty="0"/>
              <a:t>?</a:t>
            </a:r>
          </a:p>
          <a:p>
            <a:endParaRPr lang="nb-NO" sz="3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9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ethnic composition of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179"/>
            <a:ext cx="12531968" cy="81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5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washingtonpost.com/wp-apps/imrs.php?src=https://img.washingtonpost.com/news/posteverything/wp-content/uploads/sites/63/2017/08/ZS1.png&amp;w=148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https://img.washingtonpost.com/wp-apps/imrs.php?src=https://img.washingtonpost.com/news/posteverything/wp-content/uploads/sites/63/2017/08/ZS1.png&amp;w=148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AutoShape 6" descr="https://img.washingtonpost.com/wp-apps/imrs.php?src=https://img.washingtonpost.com/news/posteverything/wp-content/uploads/sites/63/2017/08/ZS1.png&amp;w=1484"/>
          <p:cNvSpPr>
            <a:spLocks noChangeAspect="1" noChangeArrowheads="1"/>
          </p:cNvSpPr>
          <p:nvPr/>
        </p:nvSpPr>
        <p:spPr bwMode="auto">
          <a:xfrm>
            <a:off x="368299" y="168274"/>
            <a:ext cx="5893163" cy="61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2" y="0"/>
            <a:ext cx="767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16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000" y="-1207364"/>
            <a:ext cx="13032000" cy="9273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9" y="0"/>
            <a:ext cx="982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washingtonpost.com/wp-apps/imrs.php?src=https://img.washingtonpost.com/news/posteverything/wp-content/uploads/sites/63/2017/08/IC-5.png&amp;w=148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https://img.washingtonpost.com/wp-apps/imrs.php?src=https://img.washingtonpost.com/news/posteverything/wp-content/uploads/sites/63/2017/08/IC-5.png&amp;w=1484"/>
          <p:cNvSpPr>
            <a:spLocks noChangeAspect="1" noChangeArrowheads="1"/>
          </p:cNvSpPr>
          <p:nvPr/>
        </p:nvSpPr>
        <p:spPr bwMode="auto">
          <a:xfrm>
            <a:off x="215900" y="7937"/>
            <a:ext cx="3701902" cy="37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1" y="0"/>
            <a:ext cx="8834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0" y="1776549"/>
            <a:ext cx="47003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i="1" dirty="0" err="1"/>
              <a:t>Multidimensionality</a:t>
            </a:r>
            <a:r>
              <a:rPr lang="nb-NO" sz="2800" b="1" i="1" dirty="0"/>
              <a:t> </a:t>
            </a:r>
            <a:r>
              <a:rPr lang="nb-NO" sz="2800" b="1" i="1" dirty="0" err="1"/>
              <a:t>of</a:t>
            </a:r>
            <a:r>
              <a:rPr lang="nb-NO" sz="2800" b="1" i="1" dirty="0"/>
              <a:t> </a:t>
            </a:r>
            <a:r>
              <a:rPr lang="nb-NO" sz="2800" b="1" i="1" dirty="0" err="1"/>
              <a:t>power</a:t>
            </a:r>
            <a:r>
              <a:rPr lang="nb-NO" sz="2800" b="1" dirty="0"/>
              <a:t>:</a:t>
            </a:r>
          </a:p>
          <a:p>
            <a:endParaRPr lang="nb-NO" sz="2800" b="1" dirty="0"/>
          </a:p>
          <a:p>
            <a:pPr marL="285750" indent="-285750">
              <a:buFontTx/>
              <a:buChar char="-"/>
            </a:pPr>
            <a:r>
              <a:rPr lang="nb-NO" sz="2800" b="1" dirty="0" err="1"/>
              <a:t>Economic</a:t>
            </a:r>
            <a:r>
              <a:rPr lang="nb-NO" sz="2800" b="1" dirty="0"/>
              <a:t> </a:t>
            </a:r>
            <a:r>
              <a:rPr lang="nb-NO" sz="2800" b="1" dirty="0" err="1"/>
              <a:t>indicators</a:t>
            </a:r>
            <a:endParaRPr lang="nb-NO" sz="2800" b="1" dirty="0"/>
          </a:p>
          <a:p>
            <a:pPr marL="285750" indent="-285750">
              <a:buFontTx/>
              <a:buChar char="-"/>
            </a:pPr>
            <a:endParaRPr lang="nb-NO" sz="2800" b="1" dirty="0"/>
          </a:p>
          <a:p>
            <a:pPr marL="285750" indent="-285750">
              <a:buFontTx/>
              <a:buChar char="-"/>
            </a:pPr>
            <a:r>
              <a:rPr lang="nb-NO" sz="2800" b="1" dirty="0" err="1"/>
              <a:t>Military</a:t>
            </a:r>
            <a:r>
              <a:rPr lang="nb-NO" sz="2800" b="1" dirty="0"/>
              <a:t> </a:t>
            </a:r>
            <a:r>
              <a:rPr lang="nb-NO" sz="2800" b="1" dirty="0" err="1"/>
              <a:t>capacity</a:t>
            </a:r>
            <a:endParaRPr lang="nb-NO" sz="2800" b="1" dirty="0"/>
          </a:p>
          <a:p>
            <a:pPr marL="285750" indent="-285750">
              <a:buFontTx/>
              <a:buChar char="-"/>
            </a:pPr>
            <a:endParaRPr lang="nb-NO" sz="2800" b="1" dirty="0"/>
          </a:p>
          <a:p>
            <a:pPr marL="285750" indent="-285750">
              <a:buFontTx/>
              <a:buChar char="-"/>
            </a:pPr>
            <a:r>
              <a:rPr lang="nb-NO" sz="2800" b="1" dirty="0"/>
              <a:t>‘Soft </a:t>
            </a:r>
            <a:r>
              <a:rPr lang="nb-NO" sz="2800" b="1" dirty="0" err="1"/>
              <a:t>power</a:t>
            </a:r>
            <a:r>
              <a:rPr lang="nb-NO" sz="2800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85972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_otfwl2zc6Qc/SwWyuy39ikI/AAAAAAAAL8g/Cp4XVVbTmqY/s1600/worldg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85" y="789598"/>
            <a:ext cx="7591669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46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esultat for us share of world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8" y="164123"/>
            <a:ext cx="8428892" cy="72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7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lderesultat for us share of world 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20812"/>
            <a:ext cx="7544777" cy="53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0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553" y="1277815"/>
            <a:ext cx="8522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en-US" b="1" dirty="0"/>
              <a:t>POTENTIAL BLACK SWANS THAT WOULD CAUSE THE GREATEST DISRUPTIVE IMPACT :</a:t>
            </a:r>
            <a:r>
              <a:rPr lang="en-US" dirty="0"/>
              <a:t>	</a:t>
            </a:r>
          </a:p>
          <a:p>
            <a:endParaRPr lang="nb-NO" dirty="0"/>
          </a:p>
          <a:p>
            <a:r>
              <a:rPr lang="en-US" b="1" dirty="0"/>
              <a:t>US Disengagement </a:t>
            </a:r>
            <a:r>
              <a:rPr lang="en-US" dirty="0"/>
              <a:t>	 A collapse or sudden retreat of US power probably would result in an extended period of global anarchy; no leading power would be likely to replace the United States as guarantor of the international order.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endParaRPr lang="nb-NO" dirty="0"/>
          </a:p>
          <a:p>
            <a:r>
              <a:rPr lang="en-US" b="1" dirty="0"/>
              <a:t>GLOBAL TRENDS 2030: </a:t>
            </a:r>
            <a:r>
              <a:rPr lang="en-US" dirty="0"/>
              <a:t>ALTERNATIVE WORLDS </a:t>
            </a:r>
          </a:p>
          <a:p>
            <a:r>
              <a:rPr lang="en-US" i="1" dirty="0"/>
              <a:t>a publication of the National Intelligence Council . 2012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american exceptionalism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" y="617828"/>
            <a:ext cx="8953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95" y="4789714"/>
            <a:ext cx="1185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«</a:t>
            </a:r>
            <a:r>
              <a:rPr lang="nb-NO" sz="2400" b="1" dirty="0" err="1"/>
              <a:t>Everything</a:t>
            </a:r>
            <a:r>
              <a:rPr lang="nb-NO" sz="2400" b="1" dirty="0"/>
              <a:t> </a:t>
            </a:r>
            <a:r>
              <a:rPr lang="nb-NO" sz="2400" b="1" dirty="0" err="1"/>
              <a:t>about</a:t>
            </a:r>
            <a:r>
              <a:rPr lang="nb-NO" sz="2400" b="1" dirty="0"/>
              <a:t> </a:t>
            </a:r>
            <a:r>
              <a:rPr lang="nb-NO" sz="2400" b="1" dirty="0" err="1"/>
              <a:t>the</a:t>
            </a:r>
            <a:r>
              <a:rPr lang="nb-NO" sz="2400" b="1" dirty="0"/>
              <a:t> Americans, from </a:t>
            </a:r>
            <a:r>
              <a:rPr lang="nb-NO" sz="2400" b="1" dirty="0" err="1"/>
              <a:t>their</a:t>
            </a:r>
            <a:r>
              <a:rPr lang="nb-NO" sz="2400" b="1" dirty="0"/>
              <a:t> </a:t>
            </a:r>
            <a:r>
              <a:rPr lang="nb-NO" sz="2400" b="1" dirty="0" err="1"/>
              <a:t>social</a:t>
            </a:r>
            <a:r>
              <a:rPr lang="nb-NO" sz="2400" b="1" dirty="0"/>
              <a:t> </a:t>
            </a:r>
            <a:r>
              <a:rPr lang="nb-NO" sz="2400" b="1" dirty="0" err="1"/>
              <a:t>condition</a:t>
            </a:r>
            <a:r>
              <a:rPr lang="nb-NO" sz="2400" b="1" dirty="0"/>
              <a:t> to </a:t>
            </a:r>
            <a:r>
              <a:rPr lang="nb-NO" sz="2400" b="1" dirty="0" err="1"/>
              <a:t>their</a:t>
            </a:r>
            <a:r>
              <a:rPr lang="nb-NO" sz="2400" b="1" dirty="0"/>
              <a:t> </a:t>
            </a:r>
            <a:r>
              <a:rPr lang="nb-NO" sz="2400" b="1" dirty="0" err="1"/>
              <a:t>laws</a:t>
            </a:r>
            <a:r>
              <a:rPr lang="nb-NO" sz="2400" b="1" dirty="0"/>
              <a:t>, is </a:t>
            </a:r>
            <a:r>
              <a:rPr lang="nb-NO" sz="2400" b="1" dirty="0" err="1"/>
              <a:t>extraordinary</a:t>
            </a:r>
            <a:r>
              <a:rPr lang="nb-NO" sz="2400" b="1" dirty="0"/>
              <a:t>, </a:t>
            </a:r>
          </a:p>
          <a:p>
            <a:r>
              <a:rPr lang="nb-NO" sz="2400" b="1" dirty="0" err="1"/>
              <a:t>but</a:t>
            </a:r>
            <a:r>
              <a:rPr lang="nb-NO" sz="2400" b="1" dirty="0"/>
              <a:t> </a:t>
            </a:r>
            <a:r>
              <a:rPr lang="nb-NO" sz="2400" b="1" dirty="0" err="1"/>
              <a:t>the</a:t>
            </a:r>
            <a:r>
              <a:rPr lang="nb-NO" sz="2400" b="1" dirty="0"/>
              <a:t> most </a:t>
            </a:r>
            <a:r>
              <a:rPr lang="nb-NO" sz="2400" b="1" dirty="0" err="1"/>
              <a:t>extraordinary</a:t>
            </a:r>
            <a:r>
              <a:rPr lang="nb-NO" sz="2400" b="1" dirty="0"/>
              <a:t> </a:t>
            </a:r>
            <a:r>
              <a:rPr lang="nb-NO" sz="2400" b="1" dirty="0" err="1"/>
              <a:t>thing</a:t>
            </a:r>
            <a:r>
              <a:rPr lang="nb-NO" sz="2400" b="1" dirty="0"/>
              <a:t> </a:t>
            </a:r>
            <a:r>
              <a:rPr lang="nb-NO" sz="2400" b="1" dirty="0" err="1"/>
              <a:t>of</a:t>
            </a:r>
            <a:r>
              <a:rPr lang="nb-NO" sz="2400" b="1" dirty="0"/>
              <a:t> all is </a:t>
            </a:r>
            <a:r>
              <a:rPr lang="nb-NO" sz="2400" b="1" dirty="0" err="1"/>
              <a:t>the</a:t>
            </a:r>
            <a:r>
              <a:rPr lang="nb-NO" sz="2400" b="1" dirty="0"/>
              <a:t> land </a:t>
            </a:r>
            <a:r>
              <a:rPr lang="nb-NO" sz="2400" b="1" dirty="0" err="1"/>
              <a:t>that</a:t>
            </a:r>
            <a:r>
              <a:rPr lang="nb-NO" sz="2400" b="1" dirty="0"/>
              <a:t> supports </a:t>
            </a:r>
            <a:r>
              <a:rPr lang="nb-NO" sz="2400" b="1" dirty="0" err="1"/>
              <a:t>them</a:t>
            </a:r>
            <a:r>
              <a:rPr lang="nb-NO" sz="2400" b="1" dirty="0"/>
              <a:t>» </a:t>
            </a:r>
          </a:p>
          <a:p>
            <a:r>
              <a:rPr lang="nb-NO" sz="2400" b="1" dirty="0"/>
              <a:t>Alexis de </a:t>
            </a:r>
            <a:r>
              <a:rPr lang="nb-NO" sz="2400" b="1" dirty="0" err="1"/>
              <a:t>Tocqueville</a:t>
            </a:r>
            <a:r>
              <a:rPr lang="nb-NO" sz="2400" b="1" dirty="0"/>
              <a:t>: Democracy in America, 1848 (1969), p. 280</a:t>
            </a:r>
          </a:p>
        </p:txBody>
      </p:sp>
    </p:spTree>
    <p:extLst>
      <p:ext uri="{BB962C8B-B14F-4D97-AF65-F5344CB8AC3E}">
        <p14:creationId xmlns:p14="http://schemas.microsoft.com/office/powerpoint/2010/main" val="2185383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354" y="2307771"/>
            <a:ext cx="3038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Comparative</a:t>
            </a:r>
            <a:r>
              <a:rPr lang="nb-NO" dirty="0"/>
              <a:t> </a:t>
            </a:r>
            <a:r>
              <a:rPr lang="nb-NO" dirty="0" err="1"/>
              <a:t>defence</a:t>
            </a:r>
            <a:r>
              <a:rPr lang="nb-NO" dirty="0"/>
              <a:t> </a:t>
            </a:r>
            <a:r>
              <a:rPr lang="nb-NO" dirty="0" err="1"/>
              <a:t>statistics</a:t>
            </a:r>
            <a:endParaRPr lang="nb-NO" dirty="0"/>
          </a:p>
          <a:p>
            <a:endParaRPr lang="nb-NO" dirty="0"/>
          </a:p>
          <a:p>
            <a:r>
              <a:rPr lang="nb-NO" dirty="0"/>
              <a:t>National </a:t>
            </a:r>
            <a:r>
              <a:rPr lang="nb-NO" dirty="0" err="1"/>
              <a:t>Intelligence</a:t>
            </a:r>
            <a:r>
              <a:rPr lang="nb-NO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821613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27" y="910737"/>
            <a:ext cx="6572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2440" y="-15621002"/>
            <a:ext cx="26656879" cy="38100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0040" y="-15468602"/>
            <a:ext cx="26656879" cy="38100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909" y="-15330257"/>
            <a:ext cx="26656879" cy="38100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662" y="2210540"/>
            <a:ext cx="508164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The </a:t>
            </a:r>
            <a:r>
              <a:rPr lang="nb-NO" sz="3600" dirty="0" err="1"/>
              <a:t>fallacy</a:t>
            </a:r>
            <a:r>
              <a:rPr lang="nb-NO" sz="3600" dirty="0"/>
              <a:t> </a:t>
            </a:r>
            <a:r>
              <a:rPr lang="nb-NO" sz="3600" dirty="0" err="1"/>
              <a:t>of</a:t>
            </a:r>
            <a:r>
              <a:rPr lang="nb-NO" sz="3600" dirty="0"/>
              <a:t> ‘</a:t>
            </a:r>
            <a:r>
              <a:rPr lang="nb-NO" sz="3600" dirty="0" err="1"/>
              <a:t>presentism</a:t>
            </a:r>
            <a:r>
              <a:rPr lang="nb-NO" sz="3600" dirty="0"/>
              <a:t>’</a:t>
            </a:r>
          </a:p>
          <a:p>
            <a:endParaRPr lang="nb-NO" sz="3600" dirty="0"/>
          </a:p>
          <a:p>
            <a:endParaRPr lang="nb-NO" sz="3600" dirty="0"/>
          </a:p>
          <a:p>
            <a:r>
              <a:rPr lang="nb-NO" sz="3600" dirty="0"/>
              <a:t>The </a:t>
            </a:r>
            <a:r>
              <a:rPr lang="nb-NO" sz="3600" dirty="0" err="1"/>
              <a:t>rosepainted</a:t>
            </a:r>
            <a:r>
              <a:rPr lang="nb-NO" sz="3600" dirty="0"/>
              <a:t> </a:t>
            </a:r>
            <a:r>
              <a:rPr lang="nb-NO" sz="3600" dirty="0" err="1"/>
              <a:t>past</a:t>
            </a:r>
            <a:endParaRPr lang="nb-NO" sz="3600" dirty="0"/>
          </a:p>
          <a:p>
            <a:endParaRPr lang="nb-NO" sz="3600" dirty="0"/>
          </a:p>
          <a:p>
            <a:endParaRPr lang="nb-NO" sz="3600" dirty="0"/>
          </a:p>
          <a:p>
            <a:endParaRPr lang="nb-NO" sz="3600" dirty="0"/>
          </a:p>
          <a:p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196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79" y="1802674"/>
            <a:ext cx="573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endParaRPr lang="nb-NO" sz="2400" dirty="0"/>
          </a:p>
          <a:p>
            <a:pPr marL="285750" indent="-285750">
              <a:buFontTx/>
              <a:buChar char="-"/>
            </a:pPr>
            <a:endParaRPr lang="nb-NO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56632"/>
              </p:ext>
            </p:extLst>
          </p:nvPr>
        </p:nvGraphicFramePr>
        <p:xfrm>
          <a:off x="2241005" y="2052077"/>
          <a:ext cx="8383452" cy="277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63">
                  <a:extLst>
                    <a:ext uri="{9D8B030D-6E8A-4147-A177-3AD203B41FA5}">
                      <a16:colId xmlns:a16="http://schemas.microsoft.com/office/drawing/2014/main" val="684608458"/>
                    </a:ext>
                  </a:extLst>
                </a:gridCol>
                <a:gridCol w="2095863">
                  <a:extLst>
                    <a:ext uri="{9D8B030D-6E8A-4147-A177-3AD203B41FA5}">
                      <a16:colId xmlns:a16="http://schemas.microsoft.com/office/drawing/2014/main" val="2416513308"/>
                    </a:ext>
                  </a:extLst>
                </a:gridCol>
                <a:gridCol w="2095863">
                  <a:extLst>
                    <a:ext uri="{9D8B030D-6E8A-4147-A177-3AD203B41FA5}">
                      <a16:colId xmlns:a16="http://schemas.microsoft.com/office/drawing/2014/main" val="1208493935"/>
                    </a:ext>
                  </a:extLst>
                </a:gridCol>
                <a:gridCol w="2095863">
                  <a:extLst>
                    <a:ext uri="{9D8B030D-6E8A-4147-A177-3AD203B41FA5}">
                      <a16:colId xmlns:a16="http://schemas.microsoft.com/office/drawing/2014/main" val="1417176713"/>
                    </a:ext>
                  </a:extLst>
                </a:gridCol>
              </a:tblGrid>
              <a:tr h="924157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Country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Country B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8861199"/>
                  </a:ext>
                </a:extLst>
              </a:tr>
              <a:tr h="924157">
                <a:tc>
                  <a:txBody>
                    <a:bodyPr/>
                    <a:lstStyle/>
                    <a:p>
                      <a:r>
                        <a:rPr lang="nb-NO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Za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Zb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38481709"/>
                  </a:ext>
                </a:extLst>
              </a:tr>
              <a:tr h="924157">
                <a:tc>
                  <a:txBody>
                    <a:bodyPr/>
                    <a:lstStyle/>
                    <a:p>
                      <a:r>
                        <a:rPr lang="nb-NO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Zc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Zd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5758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8834" y="5416731"/>
            <a:ext cx="5580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Absolute</a:t>
            </a:r>
            <a:r>
              <a:rPr lang="nb-NO" sz="2800" dirty="0"/>
              <a:t> </a:t>
            </a:r>
            <a:r>
              <a:rPr lang="nb-NO" sz="2800" dirty="0" err="1"/>
              <a:t>decline</a:t>
            </a:r>
            <a:r>
              <a:rPr lang="nb-NO" sz="2800" dirty="0"/>
              <a:t>: </a:t>
            </a:r>
            <a:r>
              <a:rPr lang="nb-NO" sz="2800" dirty="0" err="1"/>
              <a:t>Za</a:t>
            </a:r>
            <a:r>
              <a:rPr lang="nb-NO" sz="2800" dirty="0"/>
              <a:t> &gt; </a:t>
            </a:r>
            <a:r>
              <a:rPr lang="nb-NO" sz="2800" dirty="0" err="1"/>
              <a:t>Zc</a:t>
            </a:r>
            <a:endParaRPr lang="nb-NO" sz="2800" dirty="0"/>
          </a:p>
          <a:p>
            <a:r>
              <a:rPr lang="nb-NO" sz="2800" dirty="0"/>
              <a:t>Relative </a:t>
            </a:r>
            <a:r>
              <a:rPr lang="nb-NO" sz="2800" dirty="0" err="1"/>
              <a:t>decline</a:t>
            </a:r>
            <a:r>
              <a:rPr lang="nb-NO" sz="2800" dirty="0"/>
              <a:t>:   </a:t>
            </a:r>
            <a:r>
              <a:rPr lang="nb-NO" sz="2800" dirty="0" err="1"/>
              <a:t>Zc</a:t>
            </a:r>
            <a:r>
              <a:rPr lang="nb-NO" sz="2800" dirty="0"/>
              <a:t> &gt; </a:t>
            </a:r>
            <a:r>
              <a:rPr lang="nb-NO" sz="2800" dirty="0" err="1"/>
              <a:t>Za</a:t>
            </a:r>
            <a:r>
              <a:rPr lang="nb-NO" sz="2800" dirty="0"/>
              <a:t>,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Zd</a:t>
            </a:r>
            <a:r>
              <a:rPr lang="nb-NO" sz="2800" dirty="0"/>
              <a:t> &gt; </a:t>
            </a:r>
            <a:r>
              <a:rPr lang="nb-NO" sz="2800" dirty="0" err="1"/>
              <a:t>Zc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5079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263" y="527539"/>
            <a:ext cx="9601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NewRoman,Italic"/>
              </a:rPr>
              <a:t>Table 1. Religious indicators in Europe and United States. 1999. Percent</a:t>
            </a:r>
          </a:p>
          <a:p>
            <a:endParaRPr lang="nb-NO" sz="1600" b="1" i="0" u="none" strike="noStrike" baseline="0" dirty="0">
              <a:latin typeface="TimesNewRoman"/>
            </a:endParaRPr>
          </a:p>
          <a:p>
            <a:endParaRPr lang="nb-NO" sz="1600" b="1" dirty="0">
              <a:latin typeface="TimesNewRoman"/>
            </a:endParaRPr>
          </a:p>
          <a:p>
            <a:r>
              <a:rPr lang="nb-NO" sz="1600" b="1" i="0" u="none" strike="noStrike" baseline="0" dirty="0">
                <a:latin typeface="TimesNewRoman"/>
              </a:rPr>
              <a:t>		Religion </a:t>
            </a:r>
            <a:r>
              <a:rPr lang="nb-NO" sz="1600" b="1" i="0" u="none" strike="noStrike" baseline="0" dirty="0" err="1">
                <a:latin typeface="TimesNewRoman"/>
              </a:rPr>
              <a:t>very</a:t>
            </a:r>
            <a:r>
              <a:rPr lang="nb-NO" sz="1600" b="1" i="0" u="none" strike="noStrike" baseline="0" dirty="0">
                <a:latin typeface="TimesNewRoman"/>
              </a:rPr>
              <a:t>/</a:t>
            </a:r>
            <a:r>
              <a:rPr lang="nb-NO" sz="1600" b="1" i="0" u="none" strike="noStrike" baseline="0" dirty="0" err="1">
                <a:latin typeface="TimesNewRoman"/>
              </a:rPr>
              <a:t>rather</a:t>
            </a:r>
            <a:r>
              <a:rPr lang="nb-NO" sz="1600" b="1" dirty="0">
                <a:latin typeface="TimesNewRoman"/>
              </a:rPr>
              <a:t>	</a:t>
            </a:r>
            <a:r>
              <a:rPr lang="nb-NO" sz="1600" b="1" i="0" u="none" strike="noStrike" baseline="0" dirty="0" err="1">
                <a:latin typeface="TimesNewRoman"/>
              </a:rPr>
              <a:t>Attend</a:t>
            </a:r>
            <a:r>
              <a:rPr lang="nb-NO" sz="1600" b="1" i="0" u="none" strike="noStrike" baseline="0" dirty="0">
                <a:latin typeface="TimesNewRoman"/>
              </a:rPr>
              <a:t> </a:t>
            </a:r>
            <a:r>
              <a:rPr lang="nb-NO" sz="1600" b="1" i="0" u="none" strike="noStrike" baseline="0" dirty="0" err="1">
                <a:latin typeface="TimesNewRoman"/>
              </a:rPr>
              <a:t>once</a:t>
            </a:r>
            <a:r>
              <a:rPr lang="nb-NO" sz="1600" b="1" i="0" u="none" strike="noStrike" baseline="0" dirty="0">
                <a:latin typeface="TimesNewRoman"/>
              </a:rPr>
              <a:t>	Positive </a:t>
            </a:r>
            <a:r>
              <a:rPr lang="nb-NO" sz="1600" b="1" i="0" u="none" strike="noStrike" baseline="0" dirty="0" err="1">
                <a:latin typeface="TimesNewRoman"/>
              </a:rPr>
              <a:t>towards</a:t>
            </a:r>
            <a:r>
              <a:rPr lang="nb-NO" sz="1600" b="1" i="0" u="none" strike="noStrike" dirty="0">
                <a:latin typeface="TimesNewRoman"/>
              </a:rPr>
              <a:t> </a:t>
            </a:r>
            <a:r>
              <a:rPr lang="nb-NO" sz="1600" b="1" i="0" u="none" strike="noStrike" dirty="0" err="1">
                <a:latin typeface="TimesNewRoman"/>
              </a:rPr>
              <a:t>religious</a:t>
            </a:r>
            <a:endParaRPr lang="nb-NO" sz="1600" b="1" i="0" u="none" strike="noStrike" baseline="0" dirty="0">
              <a:latin typeface="TimesNewRoman"/>
            </a:endParaRPr>
          </a:p>
          <a:p>
            <a:r>
              <a:rPr lang="nb-NO" sz="1600" b="1" i="0" u="none" strike="noStrike" baseline="0" dirty="0">
                <a:latin typeface="TimesNewRoman"/>
              </a:rPr>
              <a:t> 		</a:t>
            </a:r>
            <a:r>
              <a:rPr lang="nb-NO" sz="1600" b="1" i="0" u="none" strike="noStrike" baseline="0" dirty="0" err="1">
                <a:latin typeface="TimesNewRoman"/>
              </a:rPr>
              <a:t>important</a:t>
            </a:r>
            <a:r>
              <a:rPr lang="nb-NO" sz="1600" b="1" i="0" u="none" strike="noStrike" baseline="0" dirty="0">
                <a:latin typeface="TimesNewRoman"/>
              </a:rPr>
              <a:t>  		a </a:t>
            </a:r>
            <a:r>
              <a:rPr lang="nb-NO" sz="1600" b="1" i="0" u="none" strike="noStrike" baseline="0" dirty="0" err="1">
                <a:latin typeface="TimesNewRoman"/>
              </a:rPr>
              <a:t>month</a:t>
            </a:r>
            <a:r>
              <a:rPr lang="nb-NO" sz="1600" b="1" i="0" u="none" strike="noStrike" baseline="0" dirty="0">
                <a:latin typeface="TimesNewRoman"/>
              </a:rPr>
              <a:t>  		 </a:t>
            </a:r>
            <a:r>
              <a:rPr lang="nb-NO" sz="1600" b="1" i="0" u="none" strike="noStrike" baseline="0" dirty="0" err="1">
                <a:latin typeface="TimesNewRoman"/>
              </a:rPr>
              <a:t>people</a:t>
            </a:r>
            <a:r>
              <a:rPr lang="nb-NO" sz="1600" b="1" i="0" u="none" strike="noStrike" baseline="0" dirty="0">
                <a:latin typeface="TimesNewRoman"/>
              </a:rPr>
              <a:t> in </a:t>
            </a:r>
            <a:r>
              <a:rPr lang="nb-NO" sz="1600" b="1" i="0" u="none" strike="noStrike" baseline="0" dirty="0" err="1">
                <a:latin typeface="TimesNewRoman"/>
              </a:rPr>
              <a:t>public</a:t>
            </a:r>
            <a:r>
              <a:rPr lang="nb-NO" sz="1600" b="1" i="0" u="none" strike="noStrike" baseline="0" dirty="0">
                <a:latin typeface="TimesNewRoman"/>
              </a:rPr>
              <a:t> </a:t>
            </a:r>
            <a:r>
              <a:rPr lang="nb-NO" sz="1600" b="1" i="0" u="none" strike="noStrike" baseline="0" dirty="0" err="1">
                <a:latin typeface="TimesNewRoman"/>
              </a:rPr>
              <a:t>office</a:t>
            </a:r>
            <a:r>
              <a:rPr lang="nb-NO" sz="1600" b="1" i="0" u="none" strike="noStrike" baseline="0" dirty="0">
                <a:latin typeface="TimesNewRoman"/>
              </a:rPr>
              <a:t> </a:t>
            </a:r>
            <a:endParaRPr lang="nb-NO" b="1" dirty="0">
              <a:latin typeface="TimesNewRoman"/>
            </a:endParaRPr>
          </a:p>
          <a:p>
            <a:endParaRPr lang="nb-NO" b="1" dirty="0">
              <a:latin typeface="TimesNewRoman"/>
            </a:endParaRPr>
          </a:p>
          <a:p>
            <a:r>
              <a:rPr lang="nb-NO" b="1" dirty="0">
                <a:latin typeface="TimesNewRoman"/>
              </a:rPr>
              <a:t>USA 		   83		 	60 		49</a:t>
            </a:r>
          </a:p>
          <a:p>
            <a:endParaRPr lang="en-US" b="1" dirty="0">
              <a:latin typeface="TimesNewRoman"/>
            </a:endParaRPr>
          </a:p>
          <a:p>
            <a:r>
              <a:rPr lang="en-US" b="1" dirty="0">
                <a:latin typeface="TimesNewRoman"/>
              </a:rPr>
              <a:t>Southern Europe  63 		 	36 		27</a:t>
            </a:r>
          </a:p>
          <a:p>
            <a:endParaRPr lang="en-US" b="1" dirty="0">
              <a:latin typeface="TimesNewRoman"/>
            </a:endParaRPr>
          </a:p>
          <a:p>
            <a:r>
              <a:rPr lang="en-US" b="1" dirty="0">
                <a:latin typeface="TimesNewRoman"/>
              </a:rPr>
              <a:t>Northern Europe   47 		 	27 		28</a:t>
            </a:r>
          </a:p>
          <a:p>
            <a:endParaRPr lang="en-US" b="1" dirty="0">
              <a:latin typeface="TimesNewRoman"/>
            </a:endParaRPr>
          </a:p>
          <a:p>
            <a:r>
              <a:rPr lang="en-US" b="1" dirty="0">
                <a:latin typeface="TimesNewRoman"/>
              </a:rPr>
              <a:t>Source:</a:t>
            </a:r>
            <a:r>
              <a:rPr lang="de-DE" b="1" i="1" dirty="0"/>
              <a:t>Peter B. Andersen, Peter </a:t>
            </a:r>
            <a:r>
              <a:rPr lang="de-DE" b="1" i="1" dirty="0" err="1"/>
              <a:t>Gundelach</a:t>
            </a:r>
            <a:r>
              <a:rPr lang="de-DE" b="1" i="1" dirty="0"/>
              <a:t> </a:t>
            </a:r>
            <a:r>
              <a:rPr lang="de-DE" b="1" i="1" dirty="0" err="1"/>
              <a:t>and</a:t>
            </a:r>
            <a:r>
              <a:rPr lang="de-DE" b="1" i="1" dirty="0"/>
              <a:t> Peter </a:t>
            </a:r>
            <a:r>
              <a:rPr lang="de-DE" b="1" i="1" dirty="0" err="1"/>
              <a:t>Lüchau</a:t>
            </a:r>
            <a:endParaRPr lang="de-DE" b="1" i="1" dirty="0"/>
          </a:p>
          <a:p>
            <a:r>
              <a:rPr lang="en-US" b="1" dirty="0"/>
              <a:t>RELIGION IN EUROPE AND THE UNITED </a:t>
            </a:r>
            <a:r>
              <a:rPr lang="nb-NO" b="1" dirty="0"/>
              <a:t>STATES. (2008)</a:t>
            </a:r>
          </a:p>
        </p:txBody>
      </p:sp>
    </p:spTree>
    <p:extLst>
      <p:ext uri="{BB962C8B-B14F-4D97-AF65-F5344CB8AC3E}">
        <p14:creationId xmlns:p14="http://schemas.microsoft.com/office/powerpoint/2010/main" val="258087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324" y="2500365"/>
            <a:ext cx="126588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 err="1"/>
              <a:t>Table</a:t>
            </a:r>
            <a:r>
              <a:rPr lang="nb-NO" sz="2400" b="1" i="1" dirty="0"/>
              <a:t> 2		Prison </a:t>
            </a:r>
            <a:r>
              <a:rPr lang="nb-NO" sz="2400" b="1" i="1" dirty="0" err="1"/>
              <a:t>population</a:t>
            </a:r>
            <a:r>
              <a:rPr lang="nb-NO" sz="2400" b="1" i="1" dirty="0"/>
              <a:t> (pr. 100.000)		</a:t>
            </a:r>
            <a:r>
              <a:rPr lang="nb-NO" sz="2400" b="1" i="1" dirty="0" err="1"/>
              <a:t>Homicide</a:t>
            </a:r>
            <a:r>
              <a:rPr lang="nb-NO" sz="2400" b="1" i="1" dirty="0"/>
              <a:t> rate (pr. 100.000</a:t>
            </a:r>
            <a:r>
              <a:rPr lang="nb-NO" sz="2400" b="1" dirty="0"/>
              <a:t>)</a:t>
            </a:r>
          </a:p>
          <a:p>
            <a:endParaRPr lang="nb-NO" sz="2400" b="1" dirty="0"/>
          </a:p>
          <a:p>
            <a:r>
              <a:rPr lang="nb-NO" sz="2400" b="1" dirty="0"/>
              <a:t>USA			698					3.9</a:t>
            </a:r>
          </a:p>
          <a:p>
            <a:endParaRPr lang="nb-NO" sz="2400" b="1" dirty="0"/>
          </a:p>
          <a:p>
            <a:r>
              <a:rPr lang="nb-NO" sz="2400" b="1" dirty="0"/>
              <a:t>Canada		106					1.4</a:t>
            </a:r>
          </a:p>
          <a:p>
            <a:endParaRPr lang="nb-NO" sz="2400" b="1" dirty="0"/>
          </a:p>
          <a:p>
            <a:r>
              <a:rPr lang="nb-NO" sz="2400" b="1" dirty="0"/>
              <a:t>Source: UNDP (2017)Human Development Report 2016, p. 242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672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esultat for gun ownership in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22" y="597876"/>
            <a:ext cx="10100452" cy="60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gun ownership in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7385" y="914400"/>
            <a:ext cx="12823753" cy="52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1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161</Words>
  <Application>Microsoft Office PowerPoint</Application>
  <PresentationFormat>Widescreen</PresentationFormat>
  <Paragraphs>92</Paragraphs>
  <Slides>31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Calibri,Helvetica,sans-serif</vt:lpstr>
      <vt:lpstr>TimesNewRoman</vt:lpstr>
      <vt:lpstr>TimesNewRoman,Italic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G Svåsand</dc:creator>
  <cp:lastModifiedBy>Sigbjørn Haugland</cp:lastModifiedBy>
  <cp:revision>57</cp:revision>
  <dcterms:created xsi:type="dcterms:W3CDTF">2017-11-22T10:49:04Z</dcterms:created>
  <dcterms:modified xsi:type="dcterms:W3CDTF">2017-12-02T10:07:26Z</dcterms:modified>
</cp:coreProperties>
</file>