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72" r:id="rId3"/>
    <p:sldId id="262" r:id="rId4"/>
    <p:sldId id="263" r:id="rId5"/>
    <p:sldId id="270" r:id="rId6"/>
    <p:sldId id="271" r:id="rId7"/>
    <p:sldId id="286" r:id="rId8"/>
    <p:sldId id="287" r:id="rId9"/>
    <p:sldId id="273" r:id="rId10"/>
    <p:sldId id="285" r:id="rId11"/>
    <p:sldId id="264" r:id="rId12"/>
    <p:sldId id="281" r:id="rId13"/>
    <p:sldId id="274" r:id="rId14"/>
    <p:sldId id="275" r:id="rId15"/>
    <p:sldId id="276" r:id="rId16"/>
    <p:sldId id="277" r:id="rId17"/>
    <p:sldId id="278" r:id="rId18"/>
    <p:sldId id="279" r:id="rId19"/>
    <p:sldId id="280" r:id="rId20"/>
    <p:sldId id="282" r:id="rId21"/>
    <p:sldId id="283" r:id="rId22"/>
    <p:sldId id="284" r:id="rId23"/>
    <p:sldId id="288" r:id="rId24"/>
    <p:sldId id="289" r:id="rId25"/>
    <p:sldId id="290" r:id="rId26"/>
    <p:sldId id="291" r:id="rId27"/>
    <p:sldId id="292" r:id="rId28"/>
    <p:sldId id="293" r:id="rId29"/>
    <p:sldId id="294" r:id="rId30"/>
    <p:sldId id="295" r:id="rId31"/>
    <p:sldId id="314" r:id="rId32"/>
    <p:sldId id="300" r:id="rId33"/>
    <p:sldId id="299" r:id="rId34"/>
    <p:sldId id="257" r:id="rId35"/>
    <p:sldId id="306" r:id="rId36"/>
    <p:sldId id="307" r:id="rId37"/>
    <p:sldId id="308" r:id="rId38"/>
    <p:sldId id="309" r:id="rId39"/>
    <p:sldId id="310" r:id="rId40"/>
    <p:sldId id="258" r:id="rId41"/>
    <p:sldId id="296" r:id="rId42"/>
    <p:sldId id="298" r:id="rId43"/>
    <p:sldId id="259" r:id="rId44"/>
    <p:sldId id="311" r:id="rId45"/>
    <p:sldId id="301" r:id="rId46"/>
    <p:sldId id="302" r:id="rId47"/>
    <p:sldId id="303" r:id="rId48"/>
    <p:sldId id="304" r:id="rId49"/>
    <p:sldId id="305" r:id="rId50"/>
    <p:sldId id="260" r:id="rId51"/>
    <p:sldId id="313" r:id="rId52"/>
    <p:sldId id="315"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96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4E9DE-A517-954E-AA8C-820DDCD98DE7}" type="datetimeFigureOut">
              <a:rPr lang="en-US" smtClean="0"/>
              <a:t>11/19/2015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2314B-5EA4-6044-B130-0B4FBCDE21C3}" type="slidenum">
              <a:rPr lang="en-US" smtClean="0"/>
              <a:t>‹#›</a:t>
            </a:fld>
            <a:endParaRPr lang="en-US"/>
          </a:p>
        </p:txBody>
      </p:sp>
    </p:spTree>
    <p:extLst>
      <p:ext uri="{BB962C8B-B14F-4D97-AF65-F5344CB8AC3E}">
        <p14:creationId xmlns:p14="http://schemas.microsoft.com/office/powerpoint/2010/main" val="1736695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Det “</a:t>
            </a:r>
            <a:r>
              <a:rPr lang="en-US" altLang="ja-JP">
                <a:latin typeface="Calibri" charset="0"/>
              </a:rPr>
              <a:t>nye samfunnet</a:t>
            </a:r>
            <a:r>
              <a:rPr lang="en-US">
                <a:latin typeface="Calibri" charset="0"/>
              </a:rPr>
              <a:t>”</a:t>
            </a:r>
            <a:r>
              <a:rPr lang="en-US" altLang="ja-JP">
                <a:latin typeface="Calibri" charset="0"/>
              </a:rPr>
              <a:t>, også kalt </a:t>
            </a:r>
            <a:r>
              <a:rPr lang="en-US">
                <a:latin typeface="Calibri" charset="0"/>
              </a:rPr>
              <a:t>“</a:t>
            </a:r>
            <a:r>
              <a:rPr lang="en-US" altLang="ja-JP">
                <a:latin typeface="Calibri" charset="0"/>
              </a:rPr>
              <a:t>Emigrantene</a:t>
            </a:r>
            <a:r>
              <a:rPr lang="en-US">
                <a:latin typeface="Calibri" charset="0"/>
              </a:rPr>
              <a:t>”</a:t>
            </a:r>
            <a:r>
              <a:rPr lang="en-US" altLang="ja-JP">
                <a:latin typeface="Calibri" charset="0"/>
              </a:rPr>
              <a:t> skulle I prinsippet overstyre all gamle allianser – stammer, klaner, familier. Lojalitet til Gud og Gud alene. </a:t>
            </a:r>
          </a:p>
          <a:p>
            <a:r>
              <a:rPr lang="en-US">
                <a:latin typeface="Calibri" charset="0"/>
              </a:rPr>
              <a:t>Det “</a:t>
            </a:r>
            <a:r>
              <a:rPr lang="en-US" altLang="ja-JP">
                <a:latin typeface="Calibri" charset="0"/>
              </a:rPr>
              <a:t>nye samfunnet</a:t>
            </a:r>
            <a:r>
              <a:rPr lang="en-US">
                <a:latin typeface="Calibri" charset="0"/>
              </a:rPr>
              <a:t>”</a:t>
            </a:r>
            <a:r>
              <a:rPr lang="en-US" altLang="ja-JP">
                <a:latin typeface="Calibri" charset="0"/>
              </a:rPr>
              <a:t> skulle også overstyre etnisitet: Muhammad sa I sin </a:t>
            </a:r>
            <a:r>
              <a:rPr lang="en-US">
                <a:latin typeface="Calibri" charset="0"/>
              </a:rPr>
              <a:t>“</a:t>
            </a:r>
            <a:r>
              <a:rPr lang="en-US" altLang="ja-JP">
                <a:latin typeface="Calibri" charset="0"/>
              </a:rPr>
              <a:t>avskjedstale</a:t>
            </a:r>
            <a:r>
              <a:rPr lang="en-US">
                <a:latin typeface="Calibri" charset="0"/>
              </a:rPr>
              <a:t>”</a:t>
            </a:r>
            <a:r>
              <a:rPr lang="en-US" altLang="ja-JP">
                <a:latin typeface="Calibri" charset="0"/>
              </a:rPr>
              <a:t> noen mnd før han døde at en Araber ikke er mer verdt en en ikke-araber, at alle muslimer er like for hverandre og for Gud. Samtdig er sterk føring for Arabisk I tekstene som Islam baserte seg på – først og fremst Koranen.</a:t>
            </a:r>
            <a:endParaRPr lang="en-US">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7A487C-1580-AF4B-9D40-7CC40B8C5E75}" type="slidenum">
              <a:rPr lang="en-US" sz="1200"/>
              <a:pPr eaLnBrk="1" hangingPunct="1"/>
              <a:t>4</a:t>
            </a:fld>
            <a:endParaRPr lang="en-US" sz="1200"/>
          </a:p>
        </p:txBody>
      </p:sp>
    </p:spTree>
    <p:extLst>
      <p:ext uri="{BB962C8B-B14F-4D97-AF65-F5344CB8AC3E}">
        <p14:creationId xmlns:p14="http://schemas.microsoft.com/office/powerpoint/2010/main" val="165065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0535E5-F899-FE4F-80A0-D10CE786BD4E}" type="slidenum">
              <a:rPr lang="en-US" sz="1200"/>
              <a:pPr eaLnBrk="1" hangingPunct="1"/>
              <a:t>19</a:t>
            </a:fld>
            <a:endParaRPr lang="en-US" sz="1200"/>
          </a:p>
        </p:txBody>
      </p:sp>
    </p:spTree>
    <p:extLst>
      <p:ext uri="{BB962C8B-B14F-4D97-AF65-F5344CB8AC3E}">
        <p14:creationId xmlns:p14="http://schemas.microsoft.com/office/powerpoint/2010/main" val="339004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TILPASNINGER: Følge Mekka tid. Evt følge tiden til nærmeste by som har soloppgang/solnedgang. Evt lage egen tabell. </a:t>
            </a:r>
          </a:p>
          <a:p>
            <a:pPr eaLnBrk="1" hangingPunct="1">
              <a:spcBef>
                <a:spcPct val="0"/>
              </a:spcBef>
            </a:pPr>
            <a:r>
              <a:rPr lang="en-US">
                <a:latin typeface="Calibri" charset="0"/>
              </a:rPr>
              <a:t>Ingen bryllup I Ramadan. </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EF5169-BA1F-394E-84D4-066EF82F6875}" type="slidenum">
              <a:rPr lang="en-US" sz="1200"/>
              <a:pPr eaLnBrk="1" hangingPunct="1"/>
              <a:t>20</a:t>
            </a:fld>
            <a:endParaRPr lang="en-US" sz="1200"/>
          </a:p>
        </p:txBody>
      </p:sp>
    </p:spTree>
    <p:extLst>
      <p:ext uri="{BB962C8B-B14F-4D97-AF65-F5344CB8AC3E}">
        <p14:creationId xmlns:p14="http://schemas.microsoft.com/office/powerpoint/2010/main" val="763009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Om å gi til dem som har mindre enn en selv. Institusjonalisert  moderne stater, som del av beskatning.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F7A5EC-79A1-824F-8D5C-0D463CC89F6B}" type="slidenum">
              <a:rPr lang="en-US" sz="1200"/>
              <a:pPr eaLnBrk="1" hangingPunct="1"/>
              <a:t>21</a:t>
            </a:fld>
            <a:endParaRPr lang="en-US" sz="1200"/>
          </a:p>
        </p:txBody>
      </p:sp>
    </p:spTree>
    <p:extLst>
      <p:ext uri="{BB962C8B-B14F-4D97-AF65-F5344CB8AC3E}">
        <p14:creationId xmlns:p14="http://schemas.microsoft.com/office/powerpoint/2010/main" val="402098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a:latin typeface="Calibri" charset="0"/>
              </a:rPr>
              <a:t>Åndelig</a:t>
            </a:r>
            <a:r>
              <a:rPr lang="en-US" dirty="0">
                <a:latin typeface="Calibri" charset="0"/>
              </a:rPr>
              <a:t> </a:t>
            </a:r>
            <a:r>
              <a:rPr lang="en-US" dirty="0" err="1" smtClean="0">
                <a:latin typeface="Calibri" charset="0"/>
              </a:rPr>
              <a:t>høydepunkt</a:t>
            </a:r>
            <a:r>
              <a:rPr lang="en-US" dirty="0" smtClean="0">
                <a:latin typeface="Calibri" charset="0"/>
              </a:rPr>
              <a:t>. 2000 </a:t>
            </a:r>
            <a:r>
              <a:rPr lang="en-US" dirty="0" err="1" smtClean="0">
                <a:latin typeface="Calibri" charset="0"/>
              </a:rPr>
              <a:t>mennesker</a:t>
            </a:r>
            <a:r>
              <a:rPr lang="en-US" dirty="0" smtClean="0">
                <a:latin typeface="Calibri" charset="0"/>
              </a:rPr>
              <a:t> </a:t>
            </a:r>
            <a:r>
              <a:rPr lang="en-US" dirty="0" err="1" smtClean="0">
                <a:latin typeface="Calibri" charset="0"/>
              </a:rPr>
              <a:t>omkom</a:t>
            </a:r>
            <a:r>
              <a:rPr lang="en-US" dirty="0" smtClean="0">
                <a:latin typeface="Calibri" charset="0"/>
              </a:rPr>
              <a:t> under hajj </a:t>
            </a:r>
            <a:r>
              <a:rPr lang="en-US" dirty="0" err="1" smtClean="0">
                <a:latin typeface="Calibri" charset="0"/>
              </a:rPr>
              <a:t>i</a:t>
            </a:r>
            <a:r>
              <a:rPr lang="en-US" dirty="0" smtClean="0">
                <a:latin typeface="Calibri" charset="0"/>
              </a:rPr>
              <a:t> </a:t>
            </a:r>
            <a:r>
              <a:rPr lang="en-US" dirty="0" err="1" smtClean="0">
                <a:latin typeface="Calibri" charset="0"/>
              </a:rPr>
              <a:t>oktober</a:t>
            </a:r>
            <a:r>
              <a:rPr lang="en-US" dirty="0" smtClean="0">
                <a:latin typeface="Calibri" charset="0"/>
              </a:rPr>
              <a:t> </a:t>
            </a:r>
            <a:r>
              <a:rPr lang="en-US" dirty="0" err="1" smtClean="0">
                <a:latin typeface="Calibri" charset="0"/>
              </a:rPr>
              <a:t>i</a:t>
            </a:r>
            <a:r>
              <a:rPr lang="en-US" dirty="0" smtClean="0">
                <a:latin typeface="Calibri" charset="0"/>
              </a:rPr>
              <a:t> </a:t>
            </a:r>
            <a:r>
              <a:rPr lang="en-US" dirty="0" err="1" smtClean="0">
                <a:latin typeface="Calibri" charset="0"/>
              </a:rPr>
              <a:t>år</a:t>
            </a:r>
            <a:r>
              <a:rPr lang="en-US" dirty="0" smtClean="0">
                <a:latin typeface="Calibri" charset="0"/>
              </a:rPr>
              <a:t>. </a:t>
            </a:r>
            <a:endParaRPr lang="en-US"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0A0048-531D-5049-9A89-C297C0C4B779}" type="slidenum">
              <a:rPr lang="en-US" sz="1200"/>
              <a:pPr eaLnBrk="1" hangingPunct="1"/>
              <a:t>22</a:t>
            </a:fld>
            <a:endParaRPr lang="en-US" sz="1200"/>
          </a:p>
        </p:txBody>
      </p:sp>
    </p:spTree>
    <p:extLst>
      <p:ext uri="{BB962C8B-B14F-4D97-AF65-F5344CB8AC3E}">
        <p14:creationId xmlns:p14="http://schemas.microsoft.com/office/powerpoint/2010/main" val="2618453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Umma er et ideal – eller er det en virkelighet? </a:t>
            </a:r>
          </a:p>
          <a:p>
            <a:r>
              <a:rPr lang="en-US">
                <a:latin typeface="Calibri" charset="0"/>
              </a:rPr>
              <a:t>Umma: The Community of believers. Ordet betyr rett og slett “folk” som I betydningen “</a:t>
            </a:r>
            <a:r>
              <a:rPr lang="en-US" altLang="ja-JP">
                <a:latin typeface="Calibri" charset="0"/>
              </a:rPr>
              <a:t>ett folk</a:t>
            </a:r>
            <a:r>
              <a:rPr lang="en-US">
                <a:latin typeface="Calibri" charset="0"/>
              </a:rPr>
              <a:t>”</a:t>
            </a:r>
            <a:r>
              <a:rPr lang="en-US" altLang="ja-JP">
                <a:latin typeface="Calibri" charset="0"/>
              </a:rPr>
              <a:t> eller </a:t>
            </a:r>
            <a:r>
              <a:rPr lang="en-US">
                <a:latin typeface="Calibri" charset="0"/>
              </a:rPr>
              <a:t>“</a:t>
            </a:r>
            <a:r>
              <a:rPr lang="en-US" altLang="ja-JP">
                <a:latin typeface="Calibri" charset="0"/>
              </a:rPr>
              <a:t>en nasjon</a:t>
            </a:r>
            <a:r>
              <a:rPr lang="en-US">
                <a:latin typeface="Calibri" charset="0"/>
              </a:rPr>
              <a:t>”</a:t>
            </a:r>
            <a:r>
              <a:rPr lang="en-US" altLang="ja-JP">
                <a:latin typeface="Calibri" charset="0"/>
              </a:rPr>
              <a:t> (Al-Umma al-Mutahidda – de forenede nasjoner) . Går tilbake til ideen om at Muhammad I Medina skapte en nytt samfunn – et som ikke var basert på stamme/klan/språklige skillelinjer. </a:t>
            </a:r>
          </a:p>
          <a:p>
            <a:endParaRPr lang="en-US">
              <a:latin typeface="Calibri" charset="0"/>
            </a:endParaRPr>
          </a:p>
          <a:p>
            <a:r>
              <a:rPr lang="en-US">
                <a:latin typeface="Calibri" charset="0"/>
              </a:rPr>
              <a:t>MEN: Muslimer har ikke vært samlet I en stat siden Muhammads tid og det tidlige khalifatet (Ummayade Khalifatet, 600 tallet til 750). </a:t>
            </a:r>
          </a:p>
          <a:p>
            <a:r>
              <a:rPr lang="en-US">
                <a:latin typeface="Calibri" charset="0"/>
              </a:rPr>
              <a:t>Etter det: Ulike statsdannelser, dynastier, grupper – og ikke minst: En enorm ekspansjon! Hvordan kan alt dette være en en stat / ett folk?</a:t>
            </a:r>
          </a:p>
          <a:p>
            <a:r>
              <a:rPr lang="en-US">
                <a:latin typeface="Calibri" charset="0"/>
              </a:rPr>
              <a:t>Vi snakker jo om veldig ulike kulturer, språk, historier og økonomiske forutsetninger. </a:t>
            </a:r>
          </a:p>
          <a:p>
            <a:r>
              <a:rPr lang="en-US">
                <a:latin typeface="Calibri" charset="0"/>
              </a:rPr>
              <a:t>Og vi snakker om senter periferi. </a:t>
            </a:r>
          </a:p>
          <a:p>
            <a:r>
              <a:rPr lang="en-US">
                <a:latin typeface="Calibri" charset="0"/>
              </a:rPr>
              <a:t>Men for hvem? For europeiske interesser? For Kinas interesser? For muslimske interesser</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2605E2-D97B-534E-AA65-619BBDD93006}" type="slidenum">
              <a:rPr lang="en-US" sz="1200"/>
              <a:pPr eaLnBrk="1" hangingPunct="1"/>
              <a:t>24</a:t>
            </a:fld>
            <a:endParaRPr lang="en-US" sz="1200"/>
          </a:p>
        </p:txBody>
      </p:sp>
    </p:spTree>
    <p:extLst>
      <p:ext uri="{BB962C8B-B14F-4D97-AF65-F5344CB8AC3E}">
        <p14:creationId xmlns:p14="http://schemas.microsoft.com/office/powerpoint/2010/main" val="2700234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Alle vet jo at Umma er et ideal og ikke en virkelighet. Bare noen eksempler –det kan jo være mange flere. </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2BD9F3-CD8F-964A-8CFF-E5992262C93E}" type="slidenum">
              <a:rPr lang="en-US" sz="1200"/>
              <a:pPr eaLnBrk="1" hangingPunct="1"/>
              <a:t>25</a:t>
            </a:fld>
            <a:endParaRPr lang="en-US" sz="1200"/>
          </a:p>
        </p:txBody>
      </p:sp>
    </p:spTree>
    <p:extLst>
      <p:ext uri="{BB962C8B-B14F-4D97-AF65-F5344CB8AC3E}">
        <p14:creationId xmlns:p14="http://schemas.microsoft.com/office/powerpoint/2010/main" val="90049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Store forskjeller I levekår. Dette fra CIA fact book: </a:t>
            </a:r>
          </a:p>
          <a:p>
            <a:endParaRPr lang="en-US">
              <a:latin typeface="Calibri" charset="0"/>
            </a:endParaRPr>
          </a:p>
          <a:p>
            <a:r>
              <a:rPr lang="en-US">
                <a:latin typeface="Calibri" charset="0"/>
              </a:rPr>
              <a:t>Mali: </a:t>
            </a:r>
          </a:p>
          <a:p>
            <a:r>
              <a:rPr lang="en-US">
                <a:latin typeface="Calibri" charset="0"/>
              </a:rPr>
              <a:t>GJ.snitt levealder: 53 år</a:t>
            </a:r>
          </a:p>
          <a:p>
            <a:r>
              <a:rPr lang="en-US">
                <a:latin typeface="Calibri" charset="0"/>
              </a:rPr>
              <a:t>Fødselsrate: 6,5 barn/kvinne</a:t>
            </a:r>
          </a:p>
          <a:p>
            <a:r>
              <a:rPr lang="en-US">
                <a:latin typeface="Calibri" charset="0"/>
              </a:rPr>
              <a:t>0.4 leger pr 1000 personer</a:t>
            </a:r>
          </a:p>
          <a:p>
            <a:r>
              <a:rPr lang="en-US">
                <a:latin typeface="Calibri" charset="0"/>
              </a:rPr>
              <a:t>Analfabetisme: 70%</a:t>
            </a:r>
          </a:p>
          <a:p>
            <a:r>
              <a:rPr lang="en-US">
                <a:latin typeface="Calibri" charset="0"/>
              </a:rPr>
              <a:t>Økonomi: Blant verdens 25 fattigste</a:t>
            </a:r>
          </a:p>
          <a:p>
            <a:r>
              <a:rPr lang="en-US">
                <a:latin typeface="Calibri" charset="0"/>
              </a:rPr>
              <a:t>BNP pr capita: 1100 USD</a:t>
            </a:r>
          </a:p>
          <a:p>
            <a:endParaRPr lang="en-US">
              <a:latin typeface="Calibri" charset="0"/>
            </a:endParaRPr>
          </a:p>
          <a:p>
            <a:r>
              <a:rPr lang="en-US">
                <a:latin typeface="Calibri" charset="0"/>
              </a:rPr>
              <a:t>Malaysia</a:t>
            </a:r>
          </a:p>
          <a:p>
            <a:r>
              <a:rPr lang="en-US">
                <a:latin typeface="Calibri" charset="0"/>
              </a:rPr>
              <a:t>Gj snitt levealder 74 år </a:t>
            </a:r>
          </a:p>
          <a:p>
            <a:r>
              <a:rPr lang="en-US">
                <a:latin typeface="Calibri" charset="0"/>
              </a:rPr>
              <a:t>Fødselsrate 2,6 barn pr kvinne</a:t>
            </a:r>
          </a:p>
          <a:p>
            <a:r>
              <a:rPr lang="en-US">
                <a:latin typeface="Calibri" charset="0"/>
              </a:rPr>
              <a:t>1 lege pr 1000 personer</a:t>
            </a:r>
          </a:p>
          <a:p>
            <a:r>
              <a:rPr lang="en-US">
                <a:latin typeface="Calibri" charset="0"/>
              </a:rPr>
              <a:t>Analfabetisme: 9%</a:t>
            </a:r>
          </a:p>
          <a:p>
            <a:r>
              <a:rPr lang="en-US">
                <a:latin typeface="Calibri" charset="0"/>
              </a:rPr>
              <a:t>Økonomi: </a:t>
            </a:r>
          </a:p>
          <a:p>
            <a:r>
              <a:rPr lang="en-US">
                <a:latin typeface="Calibri" charset="0"/>
              </a:rPr>
              <a:t>En av “</a:t>
            </a:r>
            <a:r>
              <a:rPr lang="en-US" altLang="ja-JP">
                <a:latin typeface="Calibri" charset="0"/>
              </a:rPr>
              <a:t>Asias tigers</a:t>
            </a:r>
            <a:r>
              <a:rPr lang="en-US">
                <a:latin typeface="Calibri" charset="0"/>
              </a:rPr>
              <a:t>”</a:t>
            </a:r>
            <a:r>
              <a:rPr lang="en-US" altLang="ja-JP">
                <a:latin typeface="Calibri" charset="0"/>
              </a:rPr>
              <a:t> – en voksende økonomi</a:t>
            </a:r>
          </a:p>
          <a:p>
            <a:r>
              <a:rPr lang="en-US">
                <a:latin typeface="Calibri" charset="0"/>
              </a:rPr>
              <a:t>BNP pr capita: 15,8000 USD</a:t>
            </a:r>
          </a:p>
          <a:p>
            <a:endParaRPr lang="en-US">
              <a:latin typeface="Calibri" charset="0"/>
            </a:endParaRPr>
          </a:p>
          <a:p>
            <a:r>
              <a:rPr lang="en-US">
                <a:latin typeface="Calibri" charset="0"/>
              </a:rPr>
              <a:t>Norge: </a:t>
            </a:r>
          </a:p>
          <a:p>
            <a:r>
              <a:rPr lang="en-US">
                <a:latin typeface="Calibri" charset="0"/>
              </a:rPr>
              <a:t>Barnedødelighet: 3,5 pr 1000 (verdens 209 høyeste – Monaco, sverige og noen få andre har lavere)</a:t>
            </a:r>
          </a:p>
          <a:p>
            <a:r>
              <a:rPr lang="en-US">
                <a:latin typeface="Calibri" charset="0"/>
              </a:rPr>
              <a:t>Fødselsrate 1,7 barn pr kvinne</a:t>
            </a:r>
          </a:p>
          <a:p>
            <a:r>
              <a:rPr lang="en-US">
                <a:latin typeface="Calibri" charset="0"/>
              </a:rPr>
              <a:t>4,1 leger pr 1000 personer</a:t>
            </a:r>
          </a:p>
          <a:p>
            <a:r>
              <a:rPr lang="en-US">
                <a:latin typeface="Calibri" charset="0"/>
              </a:rPr>
              <a:t>Analfabetisme: 0%</a:t>
            </a:r>
          </a:p>
          <a:p>
            <a:r>
              <a:rPr lang="en-US">
                <a:latin typeface="Calibri" charset="0"/>
              </a:rPr>
              <a:t>Økonomi: </a:t>
            </a:r>
          </a:p>
          <a:p>
            <a:r>
              <a:rPr lang="en-US">
                <a:latin typeface="Calibri" charset="0"/>
              </a:rPr>
              <a:t>En av verdens aller sterkeste økonomier</a:t>
            </a:r>
          </a:p>
          <a:p>
            <a:r>
              <a:rPr lang="en-US">
                <a:latin typeface="Calibri" charset="0"/>
              </a:rPr>
              <a:t>BNP pr capita: 54,200 USD </a:t>
            </a:r>
          </a:p>
          <a:p>
            <a:endParaRPr lang="en-US">
              <a:latin typeface="Calibri" charset="0"/>
            </a:endParaRPr>
          </a:p>
          <a:p>
            <a:endParaRPr lang="en-US">
              <a:latin typeface="Calibri" charset="0"/>
            </a:endParaRPr>
          </a:p>
          <a:p>
            <a:endParaRPr lang="en-US">
              <a:latin typeface="Calibri" charset="0"/>
            </a:endParaRPr>
          </a:p>
          <a:p>
            <a:endParaRPr lang="en-US">
              <a:latin typeface="Calibri" charset="0"/>
            </a:endParaRPr>
          </a:p>
          <a:p>
            <a:endParaRPr lang="en-US">
              <a:latin typeface="Calibri" charset="0"/>
            </a:endParaRPr>
          </a:p>
          <a:p>
            <a:endParaRPr lang="en-US">
              <a:latin typeface="Calibri" charset="0"/>
            </a:endParaRPr>
          </a:p>
          <a:p>
            <a:endParaRPr lang="en-US">
              <a:latin typeface="Calibri" charset="0"/>
            </a:endParaRPr>
          </a:p>
          <a:p>
            <a:endParaRPr lang="en-US">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B6606E-7FC0-D141-A000-FBBE9173EDF3}" type="slidenum">
              <a:rPr lang="en-US" sz="1200"/>
              <a:pPr eaLnBrk="1" hangingPunct="1"/>
              <a:t>26</a:t>
            </a:fld>
            <a:endParaRPr lang="en-US" sz="1200"/>
          </a:p>
        </p:txBody>
      </p:sp>
    </p:spTree>
    <p:extLst>
      <p:ext uri="{BB962C8B-B14F-4D97-AF65-F5344CB8AC3E}">
        <p14:creationId xmlns:p14="http://schemas.microsoft.com/office/powerpoint/2010/main" val="633308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Det finnes islamsk litteratur på en lang rekke språk. Og muslimer verden over snakker en lang rekke språk. </a:t>
            </a:r>
          </a:p>
          <a:p>
            <a:r>
              <a:rPr lang="en-US">
                <a:latin typeface="Calibri" charset="0"/>
              </a:rPr>
              <a:t>De aller fleste muslimer snakker IKKE arabisk og forstår heller ikke arabisk utenom det rent rituelle som hører til religionsutøvelsen. Dagligtale er alle mulige språk. </a:t>
            </a:r>
          </a:p>
          <a:p>
            <a:endParaRPr lang="en-US">
              <a:latin typeface="Calibri" charset="0"/>
            </a:endParaRPr>
          </a:p>
          <a:p>
            <a:r>
              <a:rPr lang="en-US">
                <a:latin typeface="Calibri" charset="0"/>
              </a:rPr>
              <a:t>LIKEVEL: ARABISK</a:t>
            </a:r>
          </a:p>
          <a:p>
            <a:endParaRPr lang="en-US">
              <a:latin typeface="Calibri" charset="0"/>
            </a:endParaRPr>
          </a:p>
          <a:p>
            <a:r>
              <a:rPr lang="en-US">
                <a:latin typeface="Calibri" charset="0"/>
              </a:rPr>
              <a:t>Shaykh al-Islam Taqi Al-Deen Ibn Taymiya (d.728H)</a:t>
            </a:r>
          </a:p>
          <a:p>
            <a:r>
              <a:rPr lang="en-US">
                <a:latin typeface="Calibri" charset="0"/>
              </a:rPr>
              <a:t>As for becoming accustomed to talking to o­ne another in a language other than Arabic, which is the symbol of Islam and the language of the Qur‘an, so that this becomes a habit in the land, with o­ne’s family and household members, with o­ne’s friends, in the marketplace, when addressing government representatives or authority figures or when speaking to people of knowledge, undoubtedly this is makrooh (disliked), because it involves being like the non-Arabs, which is makrooh, as stated previously.</a:t>
            </a:r>
          </a:p>
          <a:p>
            <a:r>
              <a:rPr lang="en-US">
                <a:latin typeface="Calibri" charset="0"/>
              </a:rPr>
              <a:t>Hence when the early Muslims went to live in Syria and Egypt, where the people spoke Byzantine Greek, and in ’Iraq and Khurasan, where the people spoke Persian, and North Africa (al-Maghrib) where the people spoke Berber, they taught the people of those countries to speak Arabic, so that Arabic became the prevalent language in those lands, and all the people, Muslim and Muslims alike, spoke Arabic. Such was also the case in Khurasan in the past, then they became lax with regard to the language and got used to speaking Farsi until it became prevalent and Arabic was forgotten by most of them. Undoubtedly this is disliked.</a:t>
            </a:r>
          </a:p>
          <a:p>
            <a:r>
              <a:rPr lang="en-US">
                <a:latin typeface="Calibri" charset="0"/>
              </a:rPr>
              <a:t>The best way is to become accustomed to speaking Arabic so that the young people will learn it in their homes and schools, so that the symbol of Islam and its people will prevail. This will make it easier for the people of Islam to understand the Qur’an and Sunna, and the words of the Salaf, unlike a person who gets used to speaking o­ne language, then wants to learn another, and finds it difficult.</a:t>
            </a:r>
          </a:p>
          <a:p>
            <a:r>
              <a:rPr lang="en-US">
                <a:latin typeface="Calibri" charset="0"/>
              </a:rPr>
              <a:t>Know that being used to using a language has a clear and strong effect o­n o­ne’s thinking, behaviour and religious commitment. It also has an effect o­n making o­ne resemble the early generations of this Umma, the Companions and the Tabi’een. Being like them improves o­ne’s thinking, religious commitment and behaviour.</a:t>
            </a:r>
          </a:p>
          <a:p>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173751-8AF6-D54A-88BC-A9D5B94A185A}" type="slidenum">
              <a:rPr lang="en-US" sz="1200"/>
              <a:pPr eaLnBrk="1" hangingPunct="1"/>
              <a:t>27</a:t>
            </a:fld>
            <a:endParaRPr lang="en-US" sz="1200"/>
          </a:p>
        </p:txBody>
      </p:sp>
    </p:spTree>
    <p:extLst>
      <p:ext uri="{BB962C8B-B14F-4D97-AF65-F5344CB8AC3E}">
        <p14:creationId xmlns:p14="http://schemas.microsoft.com/office/powerpoint/2010/main" val="3885835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Spørsmålet om arabisk: Bør man kunne arabisk? Bør man snakke profetens språk for å forstå Islams forutsetninger?</a:t>
            </a:r>
          </a:p>
          <a:p>
            <a:r>
              <a:rPr lang="en-US">
                <a:latin typeface="Calibri" charset="0"/>
              </a:rPr>
              <a:t>Avledet: Bør man være som en araber?</a:t>
            </a:r>
          </a:p>
          <a:p>
            <a:endParaRPr lang="en-US">
              <a:latin typeface="Calibri" charset="0"/>
            </a:endParaRPr>
          </a:p>
          <a:p>
            <a:r>
              <a:rPr lang="en-US">
                <a:latin typeface="Calibri" charset="0"/>
              </a:rPr>
              <a:t>Opp gjenom århundrene – en rekke ulike vurderinger av dette. </a:t>
            </a:r>
          </a:p>
          <a:p>
            <a:r>
              <a:rPr lang="en-US">
                <a:latin typeface="Calibri" charset="0"/>
              </a:rPr>
              <a:t>Eksempel fra Swhaili kysten: Ustaaarabu – å være som en araber = å være sivilisert, urbanisert, leve av handel, </a:t>
            </a:r>
          </a:p>
          <a:p>
            <a:endParaRPr lang="en-US">
              <a:latin typeface="Calibri" charset="0"/>
            </a:endParaRPr>
          </a:p>
          <a:p>
            <a:r>
              <a:rPr lang="en-US">
                <a:latin typeface="Calibri" charset="0"/>
              </a:rPr>
              <a:t>Fredagpåkledning: “</a:t>
            </a:r>
            <a:r>
              <a:rPr lang="en-US" altLang="ja-JP">
                <a:latin typeface="Calibri" charset="0"/>
              </a:rPr>
              <a:t>Arabiske klær</a:t>
            </a:r>
            <a:r>
              <a:rPr lang="en-US">
                <a:latin typeface="Calibri" charset="0"/>
              </a:rPr>
              <a:t>”</a:t>
            </a:r>
            <a:r>
              <a:rPr lang="en-US" altLang="ja-JP">
                <a:latin typeface="Calibri" charset="0"/>
              </a:rPr>
              <a:t>?</a:t>
            </a:r>
          </a:p>
          <a:p>
            <a:r>
              <a:rPr lang="en-US">
                <a:latin typeface="Calibri" charset="0"/>
              </a:rPr>
              <a:t>Id/Ramadan mat: “</a:t>
            </a:r>
            <a:r>
              <a:rPr lang="en-US" altLang="ja-JP">
                <a:latin typeface="Calibri" charset="0"/>
              </a:rPr>
              <a:t>Arabisk mat</a:t>
            </a:r>
            <a:r>
              <a:rPr lang="en-US">
                <a:latin typeface="Calibri" charset="0"/>
              </a:rPr>
              <a:t>”</a:t>
            </a:r>
            <a:r>
              <a:rPr lang="en-US" altLang="ja-JP">
                <a:latin typeface="Calibri" charset="0"/>
              </a:rPr>
              <a:t>? Dadler? I Indonesia?? Dadler også en norsk juletradisjon, festmat I midt-østen…</a:t>
            </a:r>
          </a:p>
          <a:p>
            <a:endParaRPr lang="en-US">
              <a:latin typeface="Calibri" charset="0"/>
            </a:endParaRPr>
          </a:p>
          <a:p>
            <a:endParaRPr lang="en-US">
              <a:latin typeface="Calibri" charset="0"/>
            </a:endParaRPr>
          </a:p>
          <a:p>
            <a:r>
              <a:rPr lang="en-US">
                <a:latin typeface="Calibri" charset="0"/>
              </a:rPr>
              <a:t>Å være religiøs = å bruke mer arabiske ord, der det finnes gode ord på dagligspråket.</a:t>
            </a:r>
          </a:p>
          <a:p>
            <a:r>
              <a:rPr lang="en-US">
                <a:latin typeface="Calibri" charset="0"/>
              </a:rPr>
              <a:t>Å kle seg som en araber? Eller handler det om å kle seg som en muslim. </a:t>
            </a:r>
          </a:p>
          <a:p>
            <a:endParaRPr lang="en-US">
              <a:latin typeface="Calibri" charset="0"/>
            </a:endParaRPr>
          </a:p>
          <a:p>
            <a:r>
              <a:rPr lang="en-US">
                <a:latin typeface="Calibri" charset="0"/>
              </a:rPr>
              <a:t>OG IKKE MINST: HVEM ER EGENTLIG EN ARABER? EN SOM SNAKKER ARABISK? EN SOM HAR EN ARABISK FAR – ELLER EN ARABISK FORELDER? </a:t>
            </a:r>
          </a:p>
          <a:p>
            <a:endParaRPr lang="en-US">
              <a:latin typeface="Calibri" charset="0"/>
            </a:endParaRPr>
          </a:p>
          <a:p>
            <a:r>
              <a:rPr lang="en-US">
                <a:latin typeface="Calibri" charset="0"/>
              </a:rPr>
              <a:t>Den semittiske opprinnelsen – Adnan og Qahtan</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A0C410-1703-0641-AEA6-0940B77810C7}" type="slidenum">
              <a:rPr lang="en-US" sz="1200"/>
              <a:pPr eaLnBrk="1" hangingPunct="1"/>
              <a:t>28</a:t>
            </a:fld>
            <a:endParaRPr lang="en-US" sz="1200"/>
          </a:p>
        </p:txBody>
      </p:sp>
    </p:spTree>
    <p:extLst>
      <p:ext uri="{BB962C8B-B14F-4D97-AF65-F5344CB8AC3E}">
        <p14:creationId xmlns:p14="http://schemas.microsoft.com/office/powerpoint/2010/main" val="420405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Bestemmer hvilket språk som brukes I skoler, hvilken handelspartner som er den foretrukne, hvilke internasjonale organisasjoner landet deltar I (Commonwealth, Francophonie, Lusotopie) </a:t>
            </a:r>
          </a:p>
          <a:p>
            <a:r>
              <a:rPr lang="en-US">
                <a:latin typeface="Calibri" charset="0"/>
              </a:rPr>
              <a:t>Bestemmer også “</a:t>
            </a:r>
            <a:r>
              <a:rPr lang="en-US" altLang="ja-JP">
                <a:latin typeface="Calibri" charset="0"/>
              </a:rPr>
              <a:t>kultur</a:t>
            </a:r>
            <a:r>
              <a:rPr lang="en-US">
                <a:latin typeface="Calibri" charset="0"/>
              </a:rPr>
              <a:t>”</a:t>
            </a:r>
            <a:r>
              <a:rPr lang="en-US" altLang="ja-JP">
                <a:latin typeface="Calibri" charset="0"/>
              </a:rPr>
              <a:t> I bred forstand: mat, klesvaner, tradisjoner – som kommer I tillegg til de lokale. </a:t>
            </a:r>
            <a:endParaRPr lang="en-US">
              <a:latin typeface="Calibri"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9C78F6-58B9-764F-B018-A7895E4F997F}" type="slidenum">
              <a:rPr lang="en-US" sz="1200"/>
              <a:pPr eaLnBrk="1" hangingPunct="1"/>
              <a:t>29</a:t>
            </a:fld>
            <a:endParaRPr lang="en-US" sz="1200"/>
          </a:p>
        </p:txBody>
      </p:sp>
    </p:spTree>
    <p:extLst>
      <p:ext uri="{BB962C8B-B14F-4D97-AF65-F5344CB8AC3E}">
        <p14:creationId xmlns:p14="http://schemas.microsoft.com/office/powerpoint/2010/main" val="247766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Shiaene</a:t>
            </a:r>
            <a:r>
              <a:rPr lang="en-US" dirty="0" smtClean="0"/>
              <a:t> </a:t>
            </a:r>
            <a:r>
              <a:rPr lang="en-US" dirty="0" err="1" smtClean="0"/>
              <a:t>mener</a:t>
            </a:r>
            <a:r>
              <a:rPr lang="en-US" dirty="0" smtClean="0"/>
              <a:t> </a:t>
            </a:r>
            <a:r>
              <a:rPr lang="en-US" dirty="0" err="1" smtClean="0"/>
              <a:t>ikke</a:t>
            </a:r>
            <a:r>
              <a:rPr lang="en-US" dirty="0" smtClean="0"/>
              <a:t> bare at Ali </a:t>
            </a:r>
            <a:r>
              <a:rPr lang="en-US" dirty="0" err="1" smtClean="0"/>
              <a:t>var</a:t>
            </a:r>
            <a:r>
              <a:rPr lang="en-US" dirty="0" smtClean="0"/>
              <a:t> den </a:t>
            </a:r>
            <a:r>
              <a:rPr lang="en-US" dirty="0" err="1" smtClean="0"/>
              <a:t>beste</a:t>
            </a:r>
            <a:r>
              <a:rPr lang="en-US" dirty="0" smtClean="0"/>
              <a:t> </a:t>
            </a:r>
            <a:r>
              <a:rPr lang="en-US" dirty="0" err="1" smtClean="0"/>
              <a:t>lederen</a:t>
            </a:r>
            <a:r>
              <a:rPr lang="en-US" dirty="0" smtClean="0"/>
              <a:t> </a:t>
            </a:r>
            <a:r>
              <a:rPr lang="en-US" dirty="0" err="1" smtClean="0"/>
              <a:t>å</a:t>
            </a:r>
            <a:r>
              <a:rPr lang="en-US" baseline="0" dirty="0" smtClean="0"/>
              <a:t> </a:t>
            </a:r>
            <a:r>
              <a:rPr lang="en-US" baseline="0" dirty="0" err="1" smtClean="0"/>
              <a:t>velge</a:t>
            </a:r>
            <a:r>
              <a:rPr lang="en-US" baseline="0" dirty="0" smtClean="0"/>
              <a:t>, men at </a:t>
            </a:r>
            <a:r>
              <a:rPr lang="en-US" baseline="0" dirty="0" err="1" smtClean="0"/>
              <a:t>han</a:t>
            </a:r>
            <a:r>
              <a:rPr lang="en-US" baseline="0" dirty="0" smtClean="0"/>
              <a:t> </a:t>
            </a:r>
            <a:r>
              <a:rPr lang="en-US" baseline="0" dirty="0" err="1" smtClean="0"/>
              <a:t>var</a:t>
            </a:r>
            <a:r>
              <a:rPr lang="en-US" baseline="0" dirty="0" smtClean="0"/>
              <a:t> “</a:t>
            </a:r>
            <a:r>
              <a:rPr lang="en-US" baseline="0" dirty="0" err="1" smtClean="0"/>
              <a:t>oppvent</a:t>
            </a:r>
            <a:r>
              <a:rPr lang="en-US" baseline="0" dirty="0" smtClean="0"/>
              <a:t> </a:t>
            </a:r>
            <a:r>
              <a:rPr lang="en-US" baseline="0" dirty="0" err="1" smtClean="0"/>
              <a:t>av</a:t>
            </a:r>
            <a:r>
              <a:rPr lang="en-US" baseline="0" dirty="0" smtClean="0"/>
              <a:t> </a:t>
            </a:r>
            <a:r>
              <a:rPr lang="en-US" baseline="0" dirty="0" err="1" smtClean="0"/>
              <a:t>Gud</a:t>
            </a:r>
            <a:r>
              <a:rPr lang="en-US" baseline="0" dirty="0" smtClean="0"/>
              <a:t>”, </a:t>
            </a:r>
            <a:r>
              <a:rPr lang="en-US" baseline="0" dirty="0" err="1" smtClean="0"/>
              <a:t>dvs</a:t>
            </a:r>
            <a:r>
              <a:rPr lang="en-US" baseline="0" dirty="0" smtClean="0"/>
              <a:t> at </a:t>
            </a:r>
            <a:r>
              <a:rPr lang="en-US" baseline="0" dirty="0" err="1" smtClean="0"/>
              <a:t>forbigåelsen</a:t>
            </a:r>
            <a:r>
              <a:rPr lang="en-US" baseline="0" dirty="0" smtClean="0"/>
              <a:t> </a:t>
            </a:r>
            <a:r>
              <a:rPr lang="en-US" baseline="0" dirty="0" err="1" smtClean="0"/>
              <a:t>ikke</a:t>
            </a:r>
            <a:r>
              <a:rPr lang="en-US" baseline="0" dirty="0" smtClean="0"/>
              <a:t> bare </a:t>
            </a:r>
            <a:r>
              <a:rPr lang="en-US" baseline="0" dirty="0" err="1" smtClean="0"/>
              <a:t>var</a:t>
            </a:r>
            <a:r>
              <a:rPr lang="en-US" baseline="0" dirty="0" smtClean="0"/>
              <a:t> et “</a:t>
            </a:r>
            <a:r>
              <a:rPr lang="en-US" baseline="0" dirty="0" err="1" smtClean="0"/>
              <a:t>feilvalg</a:t>
            </a:r>
            <a:r>
              <a:rPr lang="en-US" baseline="0" dirty="0" smtClean="0"/>
              <a:t>”, men at </a:t>
            </a:r>
            <a:r>
              <a:rPr lang="en-US" baseline="0" dirty="0" err="1" smtClean="0"/>
              <a:t>det</a:t>
            </a:r>
            <a:r>
              <a:rPr lang="en-US" baseline="0" dirty="0" smtClean="0"/>
              <a:t> </a:t>
            </a:r>
            <a:r>
              <a:rPr lang="en-US" baseline="0" dirty="0" err="1" smtClean="0"/>
              <a:t>medførte</a:t>
            </a:r>
            <a:r>
              <a:rPr lang="en-US" baseline="0" dirty="0" smtClean="0"/>
              <a:t> </a:t>
            </a:r>
            <a:r>
              <a:rPr lang="en-US" baseline="0" dirty="0" err="1" smtClean="0"/>
              <a:t>av</a:t>
            </a:r>
            <a:r>
              <a:rPr lang="en-US" baseline="0" dirty="0" smtClean="0"/>
              <a:t> </a:t>
            </a:r>
            <a:r>
              <a:rPr lang="en-US" baseline="0" dirty="0" err="1" smtClean="0"/>
              <a:t>samfunnet</a:t>
            </a:r>
            <a:r>
              <a:rPr lang="en-US" baseline="0" dirty="0" smtClean="0"/>
              <a:t> </a:t>
            </a:r>
            <a:r>
              <a:rPr lang="en-US" baseline="0" dirty="0" err="1" smtClean="0"/>
              <a:t>ikke</a:t>
            </a:r>
            <a:r>
              <a:rPr lang="en-US" baseline="0" dirty="0" smtClean="0"/>
              <a:t> </a:t>
            </a:r>
            <a:r>
              <a:rPr lang="en-US" baseline="0" dirty="0" err="1" smtClean="0"/>
              <a:t>lenger</a:t>
            </a:r>
            <a:r>
              <a:rPr lang="en-US" baseline="0" dirty="0" smtClean="0"/>
              <a:t> </a:t>
            </a:r>
            <a:r>
              <a:rPr lang="en-US" baseline="0" dirty="0" err="1" smtClean="0"/>
              <a:t>var</a:t>
            </a:r>
            <a:r>
              <a:rPr lang="en-US" baseline="0" dirty="0" smtClean="0"/>
              <a:t> </a:t>
            </a:r>
            <a:r>
              <a:rPr lang="en-US" baseline="0" dirty="0" err="1" smtClean="0"/>
              <a:t>muslimsk</a:t>
            </a:r>
            <a:r>
              <a:rPr lang="en-US" baseline="0" dirty="0" smtClean="0"/>
              <a:t>. Med </a:t>
            </a:r>
            <a:r>
              <a:rPr lang="en-US" baseline="0" dirty="0" err="1" smtClean="0"/>
              <a:t>andre</a:t>
            </a:r>
            <a:r>
              <a:rPr lang="en-US" baseline="0" dirty="0" smtClean="0"/>
              <a:t> </a:t>
            </a:r>
            <a:r>
              <a:rPr lang="en-US" baseline="0" dirty="0" err="1" smtClean="0"/>
              <a:t>ord</a:t>
            </a:r>
            <a:r>
              <a:rPr lang="en-US" baseline="0" dirty="0" smtClean="0"/>
              <a:t>: Bare </a:t>
            </a:r>
            <a:r>
              <a:rPr lang="en-US" baseline="0" dirty="0" err="1" smtClean="0"/>
              <a:t>Gud</a:t>
            </a:r>
            <a:r>
              <a:rPr lang="en-US" baseline="0" dirty="0" smtClean="0"/>
              <a:t> </a:t>
            </a:r>
            <a:r>
              <a:rPr lang="en-US" baseline="0" dirty="0" err="1" smtClean="0"/>
              <a:t>kan</a:t>
            </a:r>
            <a:r>
              <a:rPr lang="en-US" baseline="0" dirty="0" smtClean="0"/>
              <a:t> </a:t>
            </a:r>
            <a:r>
              <a:rPr lang="en-US" baseline="0" dirty="0" err="1" smtClean="0"/>
              <a:t>oppnevne</a:t>
            </a:r>
            <a:r>
              <a:rPr lang="en-US" baseline="0" dirty="0" smtClean="0"/>
              <a:t> </a:t>
            </a:r>
            <a:r>
              <a:rPr lang="en-US" baseline="0" dirty="0" err="1" smtClean="0"/>
              <a:t>lederen</a:t>
            </a:r>
            <a:r>
              <a:rPr lang="en-US" baseline="0" dirty="0" smtClean="0"/>
              <a:t> – </a:t>
            </a:r>
            <a:r>
              <a:rPr lang="en-US" baseline="0" dirty="0" err="1" smtClean="0"/>
              <a:t>det</a:t>
            </a:r>
            <a:r>
              <a:rPr lang="en-US" baseline="0" dirty="0" smtClean="0"/>
              <a:t> </a:t>
            </a:r>
            <a:r>
              <a:rPr lang="en-US" baseline="0" dirty="0" err="1" smtClean="0"/>
              <a:t>er</a:t>
            </a:r>
            <a:r>
              <a:rPr lang="en-US" baseline="0" dirty="0" smtClean="0"/>
              <a:t> </a:t>
            </a:r>
            <a:r>
              <a:rPr lang="en-US" baseline="0" dirty="0" err="1" smtClean="0"/>
              <a:t>ikke</a:t>
            </a:r>
            <a:r>
              <a:rPr lang="en-US" baseline="0" dirty="0" smtClean="0"/>
              <a:t> </a:t>
            </a:r>
            <a:r>
              <a:rPr lang="en-US" baseline="0" dirty="0" err="1" smtClean="0"/>
              <a:t>opp</a:t>
            </a:r>
            <a:r>
              <a:rPr lang="en-US" baseline="0" dirty="0" smtClean="0"/>
              <a:t> </a:t>
            </a:r>
            <a:r>
              <a:rPr lang="en-US" baseline="0" dirty="0" err="1" smtClean="0"/>
              <a:t>til</a:t>
            </a:r>
            <a:r>
              <a:rPr lang="en-US" baseline="0" dirty="0" smtClean="0"/>
              <a:t> </a:t>
            </a:r>
            <a:r>
              <a:rPr lang="en-US" baseline="0" dirty="0" err="1" smtClean="0"/>
              <a:t>menneskene</a:t>
            </a:r>
            <a:r>
              <a:rPr lang="en-US" baseline="0" dirty="0" smtClean="0"/>
              <a:t>. </a:t>
            </a:r>
            <a:r>
              <a:rPr lang="en-US" baseline="0" dirty="0" err="1" smtClean="0"/>
              <a:t>Spirituelt</a:t>
            </a:r>
            <a:r>
              <a:rPr lang="en-US" baseline="0" dirty="0" smtClean="0"/>
              <a:t> </a:t>
            </a:r>
            <a:r>
              <a:rPr lang="en-US" baseline="0" dirty="0" err="1" smtClean="0"/>
              <a:t>lederskap</a:t>
            </a:r>
            <a:r>
              <a:rPr lang="en-US" baseline="0" dirty="0" smtClean="0"/>
              <a:t> </a:t>
            </a:r>
            <a:r>
              <a:rPr lang="en-US" baseline="0" dirty="0" err="1" smtClean="0"/>
              <a:t>går</a:t>
            </a:r>
            <a:r>
              <a:rPr lang="en-US" baseline="0" dirty="0" smtClean="0"/>
              <a:t> </a:t>
            </a:r>
            <a:r>
              <a:rPr lang="en-US" baseline="0" dirty="0" err="1" smtClean="0"/>
              <a:t>i</a:t>
            </a:r>
            <a:r>
              <a:rPr lang="en-US" baseline="0" dirty="0" smtClean="0"/>
              <a:t> </a:t>
            </a:r>
            <a:r>
              <a:rPr lang="en-US" baseline="0" dirty="0" err="1" smtClean="0"/>
              <a:t>arv</a:t>
            </a:r>
            <a:r>
              <a:rPr lang="en-US" baseline="0" dirty="0" smtClean="0"/>
              <a:t>, </a:t>
            </a:r>
            <a:r>
              <a:rPr lang="en-US" baseline="0" dirty="0" err="1" smtClean="0"/>
              <a:t>og</a:t>
            </a:r>
            <a:r>
              <a:rPr lang="en-US" baseline="0" dirty="0" smtClean="0"/>
              <a:t> </a:t>
            </a:r>
            <a:r>
              <a:rPr lang="en-US" baseline="0" dirty="0" err="1" smtClean="0"/>
              <a:t>manifesterer</a:t>
            </a:r>
            <a:r>
              <a:rPr lang="en-US" baseline="0" dirty="0" smtClean="0"/>
              <a:t> </a:t>
            </a:r>
            <a:r>
              <a:rPr lang="en-US" baseline="0" dirty="0" err="1" smtClean="0"/>
              <a:t>seg</a:t>
            </a:r>
            <a:r>
              <a:rPr lang="en-US" baseline="0" dirty="0" smtClean="0"/>
              <a:t> </a:t>
            </a:r>
            <a:r>
              <a:rPr lang="en-US" baseline="0" dirty="0" err="1" smtClean="0"/>
              <a:t>i</a:t>
            </a:r>
            <a:r>
              <a:rPr lang="en-US" baseline="0" dirty="0" smtClean="0"/>
              <a:t> </a:t>
            </a:r>
            <a:r>
              <a:rPr lang="en-US" baseline="0" dirty="0" err="1" smtClean="0"/>
              <a:t>personer</a:t>
            </a:r>
            <a:r>
              <a:rPr lang="en-US" baseline="0" dirty="0" smtClean="0"/>
              <a:t> </a:t>
            </a:r>
            <a:r>
              <a:rPr lang="en-US" baseline="0" dirty="0" err="1" smtClean="0"/>
              <a:t>som</a:t>
            </a:r>
            <a:r>
              <a:rPr lang="en-US" baseline="0" dirty="0" smtClean="0"/>
              <a:t> </a:t>
            </a:r>
            <a:r>
              <a:rPr lang="en-US" baseline="0" dirty="0" err="1" smtClean="0"/>
              <a:t>kalles</a:t>
            </a:r>
            <a:r>
              <a:rPr lang="en-US" baseline="0" dirty="0" smtClean="0"/>
              <a:t> “</a:t>
            </a:r>
            <a:r>
              <a:rPr lang="en-US" baseline="0" dirty="0" err="1" smtClean="0"/>
              <a:t>imamer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3E2314B-5EA4-6044-B130-0B4FBCDE21C3}" type="slidenum">
              <a:rPr lang="en-US" smtClean="0"/>
              <a:t>5</a:t>
            </a:fld>
            <a:endParaRPr lang="en-US"/>
          </a:p>
        </p:txBody>
      </p:sp>
    </p:spTree>
    <p:extLst>
      <p:ext uri="{BB962C8B-B14F-4D97-AF65-F5344CB8AC3E}">
        <p14:creationId xmlns:p14="http://schemas.microsoft.com/office/powerpoint/2010/main" val="521014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Islam </a:t>
            </a:r>
            <a:r>
              <a:rPr lang="en-US" dirty="0" err="1">
                <a:latin typeface="Calibri" charset="0"/>
              </a:rPr>
              <a:t>som</a:t>
            </a:r>
            <a:r>
              <a:rPr lang="en-US" dirty="0">
                <a:latin typeface="Calibri" charset="0"/>
              </a:rPr>
              <a:t> </a:t>
            </a:r>
            <a:r>
              <a:rPr lang="en-US" dirty="0" err="1">
                <a:latin typeface="Calibri" charset="0"/>
              </a:rPr>
              <a:t>globalt</a:t>
            </a:r>
            <a:r>
              <a:rPr lang="en-US" dirty="0">
                <a:latin typeface="Calibri" charset="0"/>
              </a:rPr>
              <a:t> </a:t>
            </a:r>
            <a:r>
              <a:rPr lang="en-US" dirty="0" err="1">
                <a:latin typeface="Calibri" charset="0"/>
              </a:rPr>
              <a:t>fenomen</a:t>
            </a:r>
            <a:r>
              <a:rPr lang="en-US" dirty="0">
                <a:latin typeface="Calibri" charset="0"/>
              </a:rPr>
              <a:t> – </a:t>
            </a:r>
            <a:r>
              <a:rPr lang="en-US" dirty="0" err="1">
                <a:latin typeface="Calibri" charset="0"/>
              </a:rPr>
              <a:t>globale</a:t>
            </a:r>
            <a:r>
              <a:rPr lang="en-US" dirty="0">
                <a:latin typeface="Calibri" charset="0"/>
              </a:rPr>
              <a:t> </a:t>
            </a:r>
            <a:r>
              <a:rPr lang="en-US" dirty="0" err="1">
                <a:latin typeface="Calibri" charset="0"/>
              </a:rPr>
              <a:t>nettverk</a:t>
            </a:r>
            <a:r>
              <a:rPr lang="en-US" dirty="0">
                <a:latin typeface="Calibri" charset="0"/>
              </a:rPr>
              <a:t>. </a:t>
            </a:r>
          </a:p>
          <a:p>
            <a:r>
              <a:rPr lang="en-US" dirty="0">
                <a:latin typeface="Calibri" charset="0"/>
              </a:rPr>
              <a:t>Al-Qaida. </a:t>
            </a:r>
          </a:p>
          <a:p>
            <a:r>
              <a:rPr lang="en-US" dirty="0">
                <a:latin typeface="Calibri" charset="0"/>
              </a:rPr>
              <a:t>Men mange </a:t>
            </a:r>
            <a:r>
              <a:rPr lang="en-US" dirty="0" err="1">
                <a:latin typeface="Calibri" charset="0"/>
              </a:rPr>
              <a:t>slike</a:t>
            </a:r>
            <a:r>
              <a:rPr lang="en-US" dirty="0">
                <a:latin typeface="Calibri" charset="0"/>
              </a:rPr>
              <a:t> </a:t>
            </a:r>
            <a:r>
              <a:rPr lang="en-US" dirty="0" err="1">
                <a:latin typeface="Calibri" charset="0"/>
              </a:rPr>
              <a:t>nettverk</a:t>
            </a:r>
            <a:r>
              <a:rPr lang="en-US" dirty="0">
                <a:latin typeface="Calibri" charset="0"/>
              </a:rPr>
              <a:t> – </a:t>
            </a:r>
            <a:r>
              <a:rPr lang="en-US" dirty="0" err="1">
                <a:latin typeface="Calibri" charset="0"/>
              </a:rPr>
              <a:t>Islamske</a:t>
            </a:r>
            <a:r>
              <a:rPr lang="en-US" dirty="0">
                <a:latin typeface="Calibri" charset="0"/>
              </a:rPr>
              <a:t> </a:t>
            </a:r>
            <a:r>
              <a:rPr lang="en-US" dirty="0" err="1">
                <a:latin typeface="Calibri" charset="0"/>
              </a:rPr>
              <a:t>kvinner</a:t>
            </a:r>
            <a:r>
              <a:rPr lang="en-US" dirty="0">
                <a:latin typeface="Calibri" charset="0"/>
              </a:rPr>
              <a:t>, </a:t>
            </a:r>
            <a:r>
              <a:rPr lang="en-US" dirty="0" err="1">
                <a:latin typeface="Calibri" charset="0"/>
              </a:rPr>
              <a:t>islamske</a:t>
            </a:r>
            <a:r>
              <a:rPr lang="en-US" dirty="0">
                <a:latin typeface="Calibri" charset="0"/>
              </a:rPr>
              <a:t> </a:t>
            </a:r>
            <a:r>
              <a:rPr lang="en-US" dirty="0" err="1">
                <a:latin typeface="Calibri" charset="0"/>
              </a:rPr>
              <a:t>sufi</a:t>
            </a:r>
            <a:r>
              <a:rPr lang="en-US" dirty="0">
                <a:latin typeface="Calibri" charset="0"/>
              </a:rPr>
              <a:t> </a:t>
            </a:r>
            <a:r>
              <a:rPr lang="en-US" dirty="0" err="1">
                <a:latin typeface="Calibri" charset="0"/>
              </a:rPr>
              <a:t>brorskap</a:t>
            </a:r>
            <a:r>
              <a:rPr lang="en-US" dirty="0">
                <a:latin typeface="Calibri" charset="0"/>
              </a:rPr>
              <a:t>, </a:t>
            </a:r>
            <a:r>
              <a:rPr lang="en-US" dirty="0" err="1">
                <a:latin typeface="Calibri" charset="0"/>
              </a:rPr>
              <a:t>islamske</a:t>
            </a:r>
            <a:r>
              <a:rPr lang="en-US" dirty="0">
                <a:latin typeface="Calibri" charset="0"/>
              </a:rPr>
              <a:t> </a:t>
            </a:r>
            <a:r>
              <a:rPr lang="en-US" dirty="0" err="1">
                <a:latin typeface="Calibri" charset="0"/>
              </a:rPr>
              <a:t>chatte</a:t>
            </a:r>
            <a:r>
              <a:rPr lang="en-US" dirty="0">
                <a:latin typeface="Calibri" charset="0"/>
              </a:rPr>
              <a:t> </a:t>
            </a:r>
            <a:r>
              <a:rPr lang="en-US" dirty="0" err="1">
                <a:latin typeface="Calibri" charset="0"/>
              </a:rPr>
              <a:t>og</a:t>
            </a:r>
            <a:r>
              <a:rPr lang="en-US" dirty="0">
                <a:latin typeface="Calibri" charset="0"/>
              </a:rPr>
              <a:t> dating sider, </a:t>
            </a:r>
            <a:r>
              <a:rPr lang="en-US" dirty="0" err="1">
                <a:latin typeface="Calibri" charset="0"/>
              </a:rPr>
              <a:t>islamske</a:t>
            </a:r>
            <a:r>
              <a:rPr lang="en-US" dirty="0">
                <a:latin typeface="Calibri" charset="0"/>
              </a:rPr>
              <a:t> banker, </a:t>
            </a:r>
            <a:r>
              <a:rPr lang="en-US" dirty="0" err="1">
                <a:latin typeface="Calibri" charset="0"/>
              </a:rPr>
              <a:t>utdanninger</a:t>
            </a:r>
            <a:r>
              <a:rPr lang="en-US" dirty="0">
                <a:latin typeface="Calibri" charset="0"/>
              </a:rPr>
              <a:t> </a:t>
            </a:r>
            <a:r>
              <a:rPr lang="en-US" dirty="0" err="1">
                <a:latin typeface="Calibri" charset="0"/>
              </a:rPr>
              <a:t>etc</a:t>
            </a:r>
            <a:r>
              <a:rPr lang="en-US" dirty="0">
                <a:latin typeface="Calibri" charset="0"/>
              </a:rPr>
              <a:t> </a:t>
            </a:r>
            <a:r>
              <a:rPr lang="en-US" dirty="0" err="1">
                <a:latin typeface="Calibri" charset="0"/>
              </a:rPr>
              <a:t>etc</a:t>
            </a:r>
            <a:r>
              <a:rPr lang="en-US" dirty="0">
                <a:latin typeface="Calibri" charset="0"/>
              </a:rPr>
              <a:t> </a:t>
            </a:r>
            <a:endParaRPr lang="en-US" dirty="0" smtClean="0">
              <a:latin typeface="Calibri" charset="0"/>
            </a:endParaRPr>
          </a:p>
          <a:p>
            <a:endParaRPr lang="en-US" dirty="0" smtClean="0">
              <a:latin typeface="Calibri" charset="0"/>
            </a:endParaRPr>
          </a:p>
          <a:p>
            <a:r>
              <a:rPr lang="en-US" dirty="0" err="1" smtClean="0">
                <a:latin typeface="Calibri" charset="0"/>
              </a:rPr>
              <a:t>Abdelhamid</a:t>
            </a:r>
            <a:r>
              <a:rPr lang="en-US" dirty="0" smtClean="0">
                <a:latin typeface="Calibri" charset="0"/>
              </a:rPr>
              <a:t> Al-</a:t>
            </a:r>
            <a:r>
              <a:rPr lang="en-US" dirty="0" err="1" smtClean="0">
                <a:latin typeface="Calibri" charset="0"/>
              </a:rPr>
              <a:t>Baoud</a:t>
            </a:r>
            <a:r>
              <a:rPr lang="en-US" baseline="0" dirty="0" smtClean="0">
                <a:latin typeface="Calibri" charset="0"/>
              </a:rPr>
              <a:t> </a:t>
            </a:r>
            <a:r>
              <a:rPr lang="en-US" baseline="0" dirty="0" err="1" smtClean="0">
                <a:latin typeface="Calibri" charset="0"/>
              </a:rPr>
              <a:t>og</a:t>
            </a:r>
            <a:r>
              <a:rPr lang="en-US" baseline="0" dirty="0" smtClean="0">
                <a:latin typeface="Calibri" charset="0"/>
              </a:rPr>
              <a:t> Tariq Ramadan. </a:t>
            </a:r>
            <a:r>
              <a:rPr lang="en-US" baseline="0" dirty="0" err="1" smtClean="0">
                <a:latin typeface="Calibri" charset="0"/>
              </a:rPr>
              <a:t>Begge</a:t>
            </a:r>
            <a:r>
              <a:rPr lang="en-US" baseline="0" dirty="0" smtClean="0">
                <a:latin typeface="Calibri" charset="0"/>
              </a:rPr>
              <a:t> </a:t>
            </a:r>
            <a:r>
              <a:rPr lang="en-US" baseline="0" dirty="0" err="1" smtClean="0">
                <a:latin typeface="Calibri" charset="0"/>
              </a:rPr>
              <a:t>bosatt</a:t>
            </a:r>
            <a:r>
              <a:rPr lang="en-US" baseline="0" dirty="0" smtClean="0">
                <a:latin typeface="Calibri" charset="0"/>
              </a:rPr>
              <a:t> </a:t>
            </a:r>
            <a:r>
              <a:rPr lang="en-US" baseline="0" dirty="0" err="1" smtClean="0">
                <a:latin typeface="Calibri" charset="0"/>
              </a:rPr>
              <a:t>i</a:t>
            </a:r>
            <a:r>
              <a:rPr lang="en-US" baseline="0" dirty="0" smtClean="0">
                <a:latin typeface="Calibri" charset="0"/>
              </a:rPr>
              <a:t> </a:t>
            </a:r>
            <a:r>
              <a:rPr lang="en-US" baseline="0" dirty="0" err="1" smtClean="0">
                <a:latin typeface="Calibri" charset="0"/>
              </a:rPr>
              <a:t>Frankrike</a:t>
            </a:r>
            <a:r>
              <a:rPr lang="en-US" baseline="0" dirty="0" smtClean="0">
                <a:latin typeface="Calibri" charset="0"/>
              </a:rPr>
              <a:t>, </a:t>
            </a:r>
            <a:r>
              <a:rPr lang="en-US" baseline="0" dirty="0" err="1" smtClean="0">
                <a:latin typeface="Calibri" charset="0"/>
              </a:rPr>
              <a:t>svært</a:t>
            </a:r>
            <a:r>
              <a:rPr lang="en-US" baseline="0" dirty="0" smtClean="0">
                <a:latin typeface="Calibri" charset="0"/>
              </a:rPr>
              <a:t> </a:t>
            </a:r>
            <a:r>
              <a:rPr lang="en-US" baseline="0" dirty="0" err="1" smtClean="0">
                <a:latin typeface="Calibri" charset="0"/>
              </a:rPr>
              <a:t>ulike</a:t>
            </a:r>
            <a:r>
              <a:rPr lang="en-US" baseline="0" dirty="0" smtClean="0">
                <a:latin typeface="Calibri" charset="0"/>
              </a:rPr>
              <a:t> tanker </a:t>
            </a:r>
            <a:r>
              <a:rPr lang="en-US" baseline="0" dirty="0" err="1" smtClean="0">
                <a:latin typeface="Calibri" charset="0"/>
              </a:rPr>
              <a:t>om</a:t>
            </a:r>
            <a:r>
              <a:rPr lang="en-US" baseline="0" dirty="0" smtClean="0">
                <a:latin typeface="Calibri" charset="0"/>
              </a:rPr>
              <a:t> Islam. </a:t>
            </a:r>
            <a:endParaRPr lang="en-US" dirty="0">
              <a:latin typeface="Calibri" charset="0"/>
            </a:endParaRPr>
          </a:p>
          <a:p>
            <a:endParaRPr lang="en-US" dirty="0">
              <a:latin typeface="Calibri" charset="0"/>
            </a:endParaRPr>
          </a:p>
          <a:p>
            <a:r>
              <a:rPr lang="en-US" dirty="0">
                <a:latin typeface="Calibri" charset="0"/>
              </a:rPr>
              <a:t>Tariq Ramadan: En </a:t>
            </a:r>
            <a:r>
              <a:rPr lang="en-US" dirty="0" err="1">
                <a:latin typeface="Calibri" charset="0"/>
              </a:rPr>
              <a:t>tenker</a:t>
            </a:r>
            <a:r>
              <a:rPr lang="en-US" dirty="0">
                <a:latin typeface="Calibri" charset="0"/>
              </a:rPr>
              <a:t> for Islam I </a:t>
            </a:r>
            <a:r>
              <a:rPr lang="en-US" dirty="0" err="1">
                <a:latin typeface="Calibri" charset="0"/>
              </a:rPr>
              <a:t>europa</a:t>
            </a:r>
            <a:r>
              <a:rPr lang="en-US" dirty="0">
                <a:latin typeface="Calibri" charset="0"/>
              </a:rPr>
              <a:t> </a:t>
            </a:r>
            <a:r>
              <a:rPr lang="en-US" dirty="0" err="1">
                <a:latin typeface="Calibri" charset="0"/>
              </a:rPr>
              <a:t>eller</a:t>
            </a:r>
            <a:r>
              <a:rPr lang="en-US" dirty="0">
                <a:latin typeface="Calibri" charset="0"/>
              </a:rPr>
              <a:t> for Islam I </a:t>
            </a:r>
            <a:r>
              <a:rPr lang="en-US" dirty="0" err="1">
                <a:latin typeface="Calibri" charset="0"/>
              </a:rPr>
              <a:t>verden</a:t>
            </a:r>
            <a:r>
              <a:rPr lang="en-US" dirty="0">
                <a:latin typeface="Calibri" charset="0"/>
              </a:rPr>
              <a:t> I dag? </a:t>
            </a:r>
            <a:r>
              <a:rPr lang="en-US" dirty="0" err="1">
                <a:latin typeface="Calibri" charset="0"/>
              </a:rPr>
              <a:t>Og</a:t>
            </a:r>
            <a:r>
              <a:rPr lang="en-US" dirty="0">
                <a:latin typeface="Calibri" charset="0"/>
              </a:rPr>
              <a:t> </a:t>
            </a:r>
            <a:r>
              <a:rPr lang="en-US" dirty="0" err="1">
                <a:latin typeface="Calibri" charset="0"/>
              </a:rPr>
              <a:t>hva</a:t>
            </a:r>
            <a:r>
              <a:rPr lang="en-US" dirty="0">
                <a:latin typeface="Calibri" charset="0"/>
              </a:rPr>
              <a:t> </a:t>
            </a:r>
            <a:r>
              <a:rPr lang="en-US" dirty="0" err="1">
                <a:latin typeface="Calibri" charset="0"/>
              </a:rPr>
              <a:t>er</a:t>
            </a:r>
            <a:r>
              <a:rPr lang="en-US" dirty="0">
                <a:latin typeface="Calibri" charset="0"/>
              </a:rPr>
              <a:t> </a:t>
            </a:r>
            <a:r>
              <a:rPr lang="en-US" dirty="0" err="1">
                <a:latin typeface="Calibri" charset="0"/>
              </a:rPr>
              <a:t>egentlig</a:t>
            </a:r>
            <a:r>
              <a:rPr lang="en-US" dirty="0">
                <a:latin typeface="Calibri" charset="0"/>
              </a:rPr>
              <a:t> </a:t>
            </a:r>
            <a:r>
              <a:rPr lang="en-US" dirty="0" err="1">
                <a:latin typeface="Calibri" charset="0"/>
              </a:rPr>
              <a:t>forskjellen</a:t>
            </a:r>
            <a:r>
              <a:rPr lang="en-US" dirty="0">
                <a:latin typeface="Calibri" charset="0"/>
              </a:rPr>
              <a:t>?</a:t>
            </a:r>
          </a:p>
          <a:p>
            <a:endParaRPr lang="en-US" dirty="0">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1BFEC7-4262-1346-8837-1C5DDE301ABA}" type="slidenum">
              <a:rPr lang="en-US" sz="1200"/>
              <a:pPr eaLnBrk="1" hangingPunct="1"/>
              <a:t>30</a:t>
            </a:fld>
            <a:endParaRPr lang="en-US" sz="1200"/>
          </a:p>
        </p:txBody>
      </p:sp>
    </p:spTree>
    <p:extLst>
      <p:ext uri="{BB962C8B-B14F-4D97-AF65-F5344CB8AC3E}">
        <p14:creationId xmlns:p14="http://schemas.microsoft.com/office/powerpoint/2010/main" val="892523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En kamp om religionsfrihet eller om politisk innflytelse? Eks: Kenya og Islamic Party of Kenya</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E23D3E-D7E5-C24D-B4AB-13AFD27A136B}" type="slidenum">
              <a:rPr lang="en-US" sz="1200">
                <a:latin typeface="Calibri" charset="0"/>
              </a:rPr>
              <a:pPr eaLnBrk="1" hangingPunct="1"/>
              <a:t>32</a:t>
            </a:fld>
            <a:endParaRPr lang="en-US" sz="1200">
              <a:latin typeface="Calibri" charset="0"/>
            </a:endParaRPr>
          </a:p>
        </p:txBody>
      </p:sp>
    </p:spTree>
    <p:extLst>
      <p:ext uri="{BB962C8B-B14F-4D97-AF65-F5344CB8AC3E}">
        <p14:creationId xmlns:p14="http://schemas.microsoft.com/office/powerpoint/2010/main" val="962061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Monsunsystemet</a:t>
            </a:r>
            <a:endParaRPr lang="en-US" dirty="0"/>
          </a:p>
        </p:txBody>
      </p:sp>
      <p:sp>
        <p:nvSpPr>
          <p:cNvPr id="4" name="Slide Number Placeholder 3"/>
          <p:cNvSpPr>
            <a:spLocks noGrp="1"/>
          </p:cNvSpPr>
          <p:nvPr>
            <p:ph type="sldNum" sz="quarter" idx="10"/>
          </p:nvPr>
        </p:nvSpPr>
        <p:spPr/>
        <p:txBody>
          <a:bodyPr/>
          <a:lstStyle/>
          <a:p>
            <a:fld id="{53E2314B-5EA4-6044-B130-0B4FBCDE21C3}" type="slidenum">
              <a:rPr lang="en-US" smtClean="0"/>
              <a:t>35</a:t>
            </a:fld>
            <a:endParaRPr lang="en-US"/>
          </a:p>
        </p:txBody>
      </p:sp>
    </p:spTree>
    <p:extLst>
      <p:ext uri="{BB962C8B-B14F-4D97-AF65-F5344CB8AC3E}">
        <p14:creationId xmlns:p14="http://schemas.microsoft.com/office/powerpoint/2010/main" val="2733009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err="1">
                <a:latin typeface="Calibri" charset="0"/>
              </a:rPr>
              <a:t>Til</a:t>
            </a:r>
            <a:r>
              <a:rPr lang="en-US" dirty="0">
                <a:latin typeface="Calibri" charset="0"/>
              </a:rPr>
              <a:t> </a:t>
            </a:r>
            <a:r>
              <a:rPr lang="en-US" dirty="0" err="1">
                <a:latin typeface="Calibri" charset="0"/>
              </a:rPr>
              <a:t>minne</a:t>
            </a:r>
            <a:r>
              <a:rPr lang="en-US" dirty="0">
                <a:latin typeface="Calibri" charset="0"/>
              </a:rPr>
              <a:t> </a:t>
            </a:r>
            <a:r>
              <a:rPr lang="en-US" dirty="0" err="1">
                <a:latin typeface="Calibri" charset="0"/>
              </a:rPr>
              <a:t>om</a:t>
            </a:r>
            <a:r>
              <a:rPr lang="en-US" dirty="0">
                <a:latin typeface="Calibri" charset="0"/>
              </a:rPr>
              <a:t> </a:t>
            </a:r>
            <a:r>
              <a:rPr lang="en-US" dirty="0" err="1">
                <a:latin typeface="Calibri" charset="0"/>
              </a:rPr>
              <a:t>dødsdagen</a:t>
            </a:r>
            <a:r>
              <a:rPr lang="en-US" dirty="0">
                <a:latin typeface="Calibri" charset="0"/>
              </a:rPr>
              <a:t> </a:t>
            </a:r>
            <a:r>
              <a:rPr lang="en-US" dirty="0" err="1">
                <a:latin typeface="Calibri" charset="0"/>
              </a:rPr>
              <a:t>eller</a:t>
            </a:r>
            <a:r>
              <a:rPr lang="en-US" dirty="0">
                <a:latin typeface="Calibri" charset="0"/>
              </a:rPr>
              <a:t> </a:t>
            </a:r>
            <a:r>
              <a:rPr lang="en-US" dirty="0" err="1">
                <a:latin typeface="Calibri" charset="0"/>
              </a:rPr>
              <a:t>fødselsdagen</a:t>
            </a:r>
            <a:r>
              <a:rPr lang="en-US" dirty="0">
                <a:latin typeface="Calibri" charset="0"/>
              </a:rPr>
              <a:t> </a:t>
            </a:r>
            <a:r>
              <a:rPr lang="en-US" dirty="0" err="1">
                <a:latin typeface="Calibri" charset="0"/>
              </a:rPr>
              <a:t>til</a:t>
            </a:r>
            <a:r>
              <a:rPr lang="en-US" dirty="0">
                <a:latin typeface="Calibri" charset="0"/>
              </a:rPr>
              <a:t> </a:t>
            </a:r>
            <a:r>
              <a:rPr lang="en-US" dirty="0" err="1">
                <a:latin typeface="Calibri" charset="0"/>
              </a:rPr>
              <a:t>viktige</a:t>
            </a:r>
            <a:r>
              <a:rPr lang="en-US" dirty="0">
                <a:latin typeface="Calibri" charset="0"/>
              </a:rPr>
              <a:t> </a:t>
            </a:r>
            <a:r>
              <a:rPr lang="en-US" dirty="0" err="1">
                <a:latin typeface="Calibri" charset="0"/>
              </a:rPr>
              <a:t>personer</a:t>
            </a:r>
            <a:r>
              <a:rPr lang="en-US" dirty="0">
                <a:latin typeface="Calibri" charset="0"/>
              </a:rPr>
              <a:t>, </a:t>
            </a:r>
            <a:r>
              <a:rPr lang="en-US" dirty="0" err="1">
                <a:latin typeface="Calibri" charset="0"/>
              </a:rPr>
              <a:t>lokale</a:t>
            </a:r>
            <a:r>
              <a:rPr lang="en-US" dirty="0">
                <a:latin typeface="Calibri" charset="0"/>
              </a:rPr>
              <a:t> </a:t>
            </a:r>
            <a:r>
              <a:rPr lang="en-US" dirty="0" err="1">
                <a:latin typeface="Calibri" charset="0"/>
              </a:rPr>
              <a:t>helgener</a:t>
            </a:r>
            <a:r>
              <a:rPr lang="en-US" dirty="0">
                <a:latin typeface="Calibri" charset="0"/>
              </a:rPr>
              <a:t> etc. </a:t>
            </a:r>
            <a:r>
              <a:rPr lang="en-US" dirty="0" err="1" smtClean="0">
                <a:latin typeface="Calibri" charset="0"/>
              </a:rPr>
              <a:t>Ziyara</a:t>
            </a:r>
            <a:r>
              <a:rPr lang="en-US" dirty="0" smtClean="0">
                <a:latin typeface="Calibri" charset="0"/>
              </a:rPr>
              <a:t>,</a:t>
            </a:r>
            <a:r>
              <a:rPr lang="en-US" baseline="0" dirty="0" smtClean="0">
                <a:latin typeface="Calibri" charset="0"/>
              </a:rPr>
              <a:t> </a:t>
            </a:r>
            <a:r>
              <a:rPr lang="en-US" baseline="0" dirty="0" err="1" smtClean="0">
                <a:latin typeface="Calibri" charset="0"/>
              </a:rPr>
              <a:t>Lamu</a:t>
            </a:r>
            <a:r>
              <a:rPr lang="en-US" baseline="0" dirty="0" smtClean="0">
                <a:latin typeface="Calibri" charset="0"/>
              </a:rPr>
              <a:t>, Kenya. </a:t>
            </a:r>
            <a:endParaRPr lang="en-US" dirty="0">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EEBB3F-8638-C64E-9A8D-D9EEB0D000DE}" type="slidenum">
              <a:rPr lang="en-US" sz="1200"/>
              <a:pPr eaLnBrk="1" hangingPunct="1"/>
              <a:t>41</a:t>
            </a:fld>
            <a:endParaRPr lang="en-US" sz="1200"/>
          </a:p>
        </p:txBody>
      </p:sp>
    </p:spTree>
    <p:extLst>
      <p:ext uri="{BB962C8B-B14F-4D97-AF65-F5344CB8AC3E}">
        <p14:creationId xmlns:p14="http://schemas.microsoft.com/office/powerpoint/2010/main" val="635896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Mwaka Kogwa, Zanzibar</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B8F5E0-73E6-9C48-839D-66C2033363A3}" type="slidenum">
              <a:rPr lang="en-US" sz="1200"/>
              <a:pPr eaLnBrk="1" hangingPunct="1"/>
              <a:t>42</a:t>
            </a:fld>
            <a:endParaRPr lang="en-US" sz="1200"/>
          </a:p>
        </p:txBody>
      </p:sp>
    </p:spTree>
    <p:extLst>
      <p:ext uri="{BB962C8B-B14F-4D97-AF65-F5344CB8AC3E}">
        <p14:creationId xmlns:p14="http://schemas.microsoft.com/office/powerpoint/2010/main" val="4034402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Mawlidi</a:t>
            </a:r>
            <a:r>
              <a:rPr lang="en-US" dirty="0" smtClean="0"/>
              <a:t> </a:t>
            </a:r>
            <a:r>
              <a:rPr lang="en-US" dirty="0" err="1" smtClean="0"/>
              <a:t>ya</a:t>
            </a:r>
            <a:r>
              <a:rPr lang="en-US" dirty="0" smtClean="0"/>
              <a:t> </a:t>
            </a:r>
            <a:r>
              <a:rPr lang="en-US" dirty="0" err="1" smtClean="0"/>
              <a:t>Homu</a:t>
            </a:r>
            <a:r>
              <a:rPr lang="en-US" dirty="0" smtClean="0"/>
              <a:t>, Zanzibar</a:t>
            </a:r>
            <a:endParaRPr lang="en-US" dirty="0"/>
          </a:p>
        </p:txBody>
      </p:sp>
      <p:sp>
        <p:nvSpPr>
          <p:cNvPr id="4" name="Slide Number Placeholder 3"/>
          <p:cNvSpPr>
            <a:spLocks noGrp="1"/>
          </p:cNvSpPr>
          <p:nvPr>
            <p:ph type="sldNum" sz="quarter" idx="10"/>
          </p:nvPr>
        </p:nvSpPr>
        <p:spPr/>
        <p:txBody>
          <a:bodyPr/>
          <a:lstStyle/>
          <a:p>
            <a:fld id="{53E2314B-5EA4-6044-B130-0B4FBCDE21C3}" type="slidenum">
              <a:rPr lang="en-US" smtClean="0"/>
              <a:t>43</a:t>
            </a:fld>
            <a:endParaRPr lang="en-US"/>
          </a:p>
        </p:txBody>
      </p:sp>
    </p:spTree>
    <p:extLst>
      <p:ext uri="{BB962C8B-B14F-4D97-AF65-F5344CB8AC3E}">
        <p14:creationId xmlns:p14="http://schemas.microsoft.com/office/powerpoint/2010/main" val="3659425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err="1">
                <a:latin typeface="Calibri" charset="0"/>
              </a:rPr>
              <a:t>Shaykh</a:t>
            </a:r>
            <a:r>
              <a:rPr lang="en-US" dirty="0">
                <a:latin typeface="Calibri" charset="0"/>
              </a:rPr>
              <a:t> Ali </a:t>
            </a:r>
            <a:r>
              <a:rPr lang="en-US" dirty="0" err="1">
                <a:latin typeface="Calibri" charset="0"/>
              </a:rPr>
              <a:t>Bahero</a:t>
            </a:r>
            <a:r>
              <a:rPr lang="en-US" dirty="0">
                <a:latin typeface="Calibri" charset="0"/>
              </a:rPr>
              <a:t> : </a:t>
            </a:r>
            <a:r>
              <a:rPr lang="en-US" dirty="0" err="1" smtClean="0">
                <a:latin typeface="Calibri" charset="0"/>
              </a:rPr>
              <a:t>Drept</a:t>
            </a:r>
            <a:r>
              <a:rPr lang="en-US" dirty="0" smtClean="0">
                <a:latin typeface="Calibri" charset="0"/>
              </a:rPr>
              <a:t> </a:t>
            </a:r>
            <a:r>
              <a:rPr lang="en-US" dirty="0" err="1" smtClean="0">
                <a:latin typeface="Calibri" charset="0"/>
              </a:rPr>
              <a:t>i</a:t>
            </a:r>
            <a:r>
              <a:rPr lang="en-US" dirty="0" smtClean="0">
                <a:latin typeface="Calibri" charset="0"/>
              </a:rPr>
              <a:t> et </a:t>
            </a:r>
            <a:r>
              <a:rPr lang="en-US" dirty="0" err="1" smtClean="0">
                <a:latin typeface="Calibri" charset="0"/>
              </a:rPr>
              <a:t>attentat</a:t>
            </a:r>
            <a:r>
              <a:rPr lang="en-US" dirty="0" smtClean="0">
                <a:latin typeface="Calibri" charset="0"/>
              </a:rPr>
              <a:t> </a:t>
            </a:r>
            <a:r>
              <a:rPr lang="en-US" dirty="0" err="1" smtClean="0">
                <a:latin typeface="Calibri" charset="0"/>
              </a:rPr>
              <a:t>i</a:t>
            </a:r>
            <a:r>
              <a:rPr lang="en-US" baseline="0" dirty="0" smtClean="0">
                <a:latin typeface="Calibri" charset="0"/>
              </a:rPr>
              <a:t> </a:t>
            </a:r>
            <a:r>
              <a:rPr lang="en-US" dirty="0" smtClean="0">
                <a:latin typeface="Calibri" charset="0"/>
              </a:rPr>
              <a:t>Mombasa </a:t>
            </a:r>
            <a:r>
              <a:rPr lang="en-US" dirty="0">
                <a:latin typeface="Calibri" charset="0"/>
              </a:rPr>
              <a:t>“questioned for terrorism” men </a:t>
            </a:r>
            <a:r>
              <a:rPr lang="en-US" dirty="0" err="1">
                <a:latin typeface="Calibri" charset="0"/>
              </a:rPr>
              <a:t>løslatt</a:t>
            </a:r>
            <a:r>
              <a:rPr lang="en-US" dirty="0">
                <a:latin typeface="Calibri" charset="0"/>
              </a:rPr>
              <a:t>.</a:t>
            </a:r>
          </a:p>
          <a:p>
            <a:pPr eaLnBrk="1" hangingPunct="1"/>
            <a:r>
              <a:rPr lang="en-US" dirty="0">
                <a:latin typeface="Calibri" charset="0"/>
              </a:rPr>
              <a:t>“On my CD, I only urge youths to support Somalia since it is a Muslim country,” said Sheikh </a:t>
            </a:r>
            <a:r>
              <a:rPr lang="en-US" dirty="0" err="1">
                <a:latin typeface="Calibri" charset="0"/>
              </a:rPr>
              <a:t>Bahero</a:t>
            </a:r>
            <a:r>
              <a:rPr lang="en-US" dirty="0">
                <a:latin typeface="Calibri" charset="0"/>
              </a:rPr>
              <a:t>, adding that Islam advocates togetherness regardless of boundaries.</a:t>
            </a:r>
          </a:p>
          <a:p>
            <a:pPr eaLnBrk="1" hangingPunct="1"/>
            <a:r>
              <a:rPr lang="en-US" dirty="0">
                <a:latin typeface="Calibri" charset="0"/>
              </a:rPr>
              <a:t>Sheikh </a:t>
            </a:r>
            <a:r>
              <a:rPr lang="en-US" dirty="0" err="1">
                <a:latin typeface="Calibri" charset="0"/>
              </a:rPr>
              <a:t>Bahero</a:t>
            </a:r>
            <a:r>
              <a:rPr lang="en-US" dirty="0">
                <a:latin typeface="Calibri" charset="0"/>
              </a:rPr>
              <a:t> complained of harassment by the police during the interrogation.</a:t>
            </a:r>
          </a:p>
          <a:p>
            <a:pPr eaLnBrk="1" hangingPunct="1"/>
            <a:r>
              <a:rPr lang="en-US" dirty="0">
                <a:latin typeface="Calibri" charset="0"/>
              </a:rPr>
              <a:t>“I urge the police to conduct their investigation and have evidence before arresting anybody over serious claims such as terrorism instead of forcing people to accept the allegations.”</a:t>
            </a:r>
          </a:p>
          <a:p>
            <a:pPr eaLnBrk="1" hangingPunct="1"/>
            <a:r>
              <a:rPr lang="en-US" dirty="0">
                <a:latin typeface="Calibri" charset="0"/>
              </a:rPr>
              <a:t>In 2008, Sheikh </a:t>
            </a:r>
            <a:r>
              <a:rPr lang="en-US" dirty="0" err="1">
                <a:latin typeface="Calibri" charset="0"/>
              </a:rPr>
              <a:t>Bahero</a:t>
            </a:r>
            <a:r>
              <a:rPr lang="en-US" dirty="0">
                <a:latin typeface="Calibri" charset="0"/>
              </a:rPr>
              <a:t> was held and interrogated for allegedly having weapons but was released after he was found innocent.</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8A7087-7162-DB4D-AC21-AD0432D6FE53}" type="slidenum">
              <a:rPr lang="en-US" sz="1200">
                <a:latin typeface="Calibri" charset="0"/>
              </a:rPr>
              <a:pPr eaLnBrk="1" hangingPunct="1"/>
              <a:t>48</a:t>
            </a:fld>
            <a:endParaRPr lang="en-US" sz="1200">
              <a:latin typeface="Calibri" charset="0"/>
            </a:endParaRPr>
          </a:p>
        </p:txBody>
      </p:sp>
    </p:spTree>
    <p:extLst>
      <p:ext uri="{BB962C8B-B14F-4D97-AF65-F5344CB8AC3E}">
        <p14:creationId xmlns:p14="http://schemas.microsoft.com/office/powerpoint/2010/main" val="21518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Karbala ligger</a:t>
            </a:r>
            <a:r>
              <a:rPr lang="en-US" baseline="0" dirty="0" smtClean="0"/>
              <a:t> </a:t>
            </a:r>
            <a:r>
              <a:rPr lang="en-US" baseline="0" dirty="0" err="1" smtClean="0"/>
              <a:t>i</a:t>
            </a:r>
            <a:r>
              <a:rPr lang="en-US" baseline="0" dirty="0" smtClean="0"/>
              <a:t> </a:t>
            </a:r>
            <a:r>
              <a:rPr lang="en-US" baseline="0" dirty="0" err="1" smtClean="0"/>
              <a:t>dagens</a:t>
            </a:r>
            <a:r>
              <a:rPr lang="en-US" baseline="0" dirty="0" smtClean="0"/>
              <a:t> </a:t>
            </a:r>
            <a:r>
              <a:rPr lang="en-US" baseline="0" dirty="0" err="1" smtClean="0"/>
              <a:t>Irak</a:t>
            </a:r>
            <a:r>
              <a:rPr lang="en-US" baseline="0" dirty="0" smtClean="0"/>
              <a:t>. </a:t>
            </a:r>
            <a:r>
              <a:rPr lang="en-US" baseline="0" dirty="0" err="1" smtClean="0"/>
              <a:t>Er</a:t>
            </a:r>
            <a:r>
              <a:rPr lang="en-US" baseline="0" dirty="0" smtClean="0"/>
              <a:t> for </a:t>
            </a:r>
            <a:r>
              <a:rPr lang="en-US" baseline="0" dirty="0" err="1" smtClean="0"/>
              <a:t>Shiaene</a:t>
            </a:r>
            <a:r>
              <a:rPr lang="en-US" baseline="0" dirty="0" smtClean="0"/>
              <a:t> </a:t>
            </a:r>
            <a:r>
              <a:rPr lang="en-US" baseline="0" dirty="0" err="1" smtClean="0"/>
              <a:t>det</a:t>
            </a:r>
            <a:r>
              <a:rPr lang="en-US" baseline="0" dirty="0" smtClean="0"/>
              <a:t> </a:t>
            </a:r>
            <a:r>
              <a:rPr lang="en-US" baseline="0" dirty="0" err="1" smtClean="0"/>
              <a:t>fjerde</a:t>
            </a:r>
            <a:r>
              <a:rPr lang="en-US" baseline="0" dirty="0" smtClean="0"/>
              <a:t> </a:t>
            </a:r>
            <a:r>
              <a:rPr lang="en-US" baseline="0" dirty="0" err="1" smtClean="0"/>
              <a:t>helligste</a:t>
            </a:r>
            <a:r>
              <a:rPr lang="en-US" baseline="0" dirty="0" smtClean="0"/>
              <a:t> </a:t>
            </a:r>
            <a:r>
              <a:rPr lang="en-US" baseline="0" dirty="0" err="1" smtClean="0"/>
              <a:t>stedet</a:t>
            </a:r>
            <a:r>
              <a:rPr lang="en-US" baseline="0" dirty="0" smtClean="0"/>
              <a:t> – </a:t>
            </a:r>
            <a:r>
              <a:rPr lang="en-US" baseline="0" dirty="0" err="1" smtClean="0"/>
              <a:t>etter</a:t>
            </a:r>
            <a:r>
              <a:rPr lang="en-US" baseline="0" dirty="0" smtClean="0"/>
              <a:t> </a:t>
            </a:r>
            <a:r>
              <a:rPr lang="en-US" baseline="0" dirty="0" err="1" smtClean="0"/>
              <a:t>Mekka</a:t>
            </a:r>
            <a:r>
              <a:rPr lang="en-US" baseline="0" dirty="0" smtClean="0"/>
              <a:t>, Medina </a:t>
            </a:r>
            <a:r>
              <a:rPr lang="en-US" baseline="0" dirty="0" err="1" smtClean="0"/>
              <a:t>og</a:t>
            </a:r>
            <a:r>
              <a:rPr lang="en-US" baseline="0" dirty="0" smtClean="0"/>
              <a:t> Jerusalem. </a:t>
            </a:r>
            <a:endParaRPr lang="en-US" dirty="0"/>
          </a:p>
        </p:txBody>
      </p:sp>
      <p:sp>
        <p:nvSpPr>
          <p:cNvPr id="4" name="Slide Number Placeholder 3"/>
          <p:cNvSpPr>
            <a:spLocks noGrp="1"/>
          </p:cNvSpPr>
          <p:nvPr>
            <p:ph type="sldNum" sz="quarter" idx="10"/>
          </p:nvPr>
        </p:nvSpPr>
        <p:spPr/>
        <p:txBody>
          <a:bodyPr/>
          <a:lstStyle/>
          <a:p>
            <a:fld id="{53E2314B-5EA4-6044-B130-0B4FBCDE21C3}" type="slidenum">
              <a:rPr lang="en-US" smtClean="0"/>
              <a:t>6</a:t>
            </a:fld>
            <a:endParaRPr lang="en-US"/>
          </a:p>
        </p:txBody>
      </p:sp>
    </p:spTree>
    <p:extLst>
      <p:ext uri="{BB962C8B-B14F-4D97-AF65-F5344CB8AC3E}">
        <p14:creationId xmlns:p14="http://schemas.microsoft.com/office/powerpoint/2010/main" val="108112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Sunni Islam som “norm” – Shia blir å anse som en “</a:t>
            </a:r>
            <a:r>
              <a:rPr lang="en-US" altLang="ja-JP">
                <a:latin typeface="Calibri" charset="0"/>
              </a:rPr>
              <a:t>utrbrytergruppe</a:t>
            </a:r>
            <a:r>
              <a:rPr lang="en-US">
                <a:latin typeface="Calibri" charset="0"/>
              </a:rPr>
              <a:t>”</a:t>
            </a:r>
            <a:r>
              <a:rPr lang="en-US" altLang="ja-JP">
                <a:latin typeface="Calibri" charset="0"/>
              </a:rPr>
              <a:t>. </a:t>
            </a: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6BD34F-3B9A-374D-88AF-297FE0AFE9AE}" type="slidenum">
              <a:rPr lang="en-US" sz="1200"/>
              <a:pPr eaLnBrk="1" hangingPunct="1"/>
              <a:t>7</a:t>
            </a:fld>
            <a:endParaRPr lang="en-US" sz="1200"/>
          </a:p>
        </p:txBody>
      </p:sp>
    </p:spTree>
    <p:extLst>
      <p:ext uri="{BB962C8B-B14F-4D97-AF65-F5344CB8AC3E}">
        <p14:creationId xmlns:p14="http://schemas.microsoft.com/office/powerpoint/2010/main" val="322881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Ashura – ordet betyr “</a:t>
            </a:r>
            <a:r>
              <a:rPr lang="en-US" altLang="ja-JP">
                <a:latin typeface="Calibri" charset="0"/>
              </a:rPr>
              <a:t>tiende</a:t>
            </a:r>
            <a:r>
              <a:rPr lang="en-US">
                <a:latin typeface="Calibri" charset="0"/>
              </a:rPr>
              <a:t>”</a:t>
            </a:r>
            <a:r>
              <a:rPr lang="en-US" altLang="ja-JP">
                <a:latin typeface="Calibri" charset="0"/>
              </a:rPr>
              <a:t> fordi det markeres den 10 muharram. Det markerer martyriet til Husayn b. Ali, profetens sønnesønn ved slaget ved Karbala I år 61 Hijra (år 680 CE). Det er en dag for sorg, og tradisjonelt også for selvpisking, der man markerte sin solidaritet med Husayn ved å slå seg selv til blods med kjettinger, kniver, pisker etc. Menn marsjerer, eller står oppstilt på rekke og driver selvpisking (zanjeer) LIDELSESHISTORIE – Fokus på kampen for “rettmessig plass”. </a:t>
            </a:r>
          </a:p>
          <a:p>
            <a:pPr eaLnBrk="1" hangingPunct="1">
              <a:spcBef>
                <a:spcPct val="0"/>
              </a:spcBef>
            </a:pPr>
            <a:endParaRPr lang="en-US">
              <a:latin typeface="Calibri" charset="0"/>
            </a:endParaRPr>
          </a:p>
          <a:p>
            <a:pPr eaLnBrk="1" hangingPunct="1">
              <a:spcBef>
                <a:spcPct val="0"/>
              </a:spcBef>
            </a:pPr>
            <a:r>
              <a:rPr lang="en-US">
                <a:latin typeface="Calibri" charset="0"/>
              </a:rPr>
              <a:t>De mest ekstreme flagellant utrykkene er etter hvert blitt forbudt, selv I Iran, og nå for tiden er det mer vanlig at man slår seg på brystet med hånden. Uansett er det vanlig med prosesjoner, der man utrykker sorg og fortvilelse gjennom rytmisk sang. I Iran kan man istedet for eksempel gi blod på denne dagen – som et moderne utrykk for sorg. </a:t>
            </a:r>
          </a:p>
          <a:p>
            <a:pPr eaLnBrk="1" hangingPunct="1">
              <a:spcBef>
                <a:spcPct val="0"/>
              </a:spcBef>
            </a:pPr>
            <a:r>
              <a:rPr lang="en-US">
                <a:latin typeface="Calibri" charset="0"/>
              </a:rPr>
              <a:t>Men tradisjonen med selvpisking lever videre mange steder, som I Pakistan, India. </a:t>
            </a:r>
          </a:p>
          <a:p>
            <a:pPr eaLnBrk="1" hangingPunct="1">
              <a:spcBef>
                <a:spcPct val="0"/>
              </a:spcBef>
            </a:pPr>
            <a:r>
              <a:rPr lang="en-US">
                <a:latin typeface="Calibri" charset="0"/>
              </a:rPr>
              <a:t>Det er utelukkende en shia-markering. Sunnier markerer ikke Ashura. Men siden detbor og lever mange shiaer blant sunnier både I Midt-Østen og I Afrika, er det en kjent praksis og en kjent dato. Men for sunnier er det jo en dag for feiring og markering av kotinuitet – mane faster denne dagen. </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2D3BF5-CEC9-5A46-A687-F139EEA9DCFC}" type="slidenum">
              <a:rPr lang="en-US" sz="1200"/>
              <a:pPr eaLnBrk="1" hangingPunct="1"/>
              <a:t>8</a:t>
            </a:fld>
            <a:endParaRPr lang="en-US" sz="1200"/>
          </a:p>
        </p:txBody>
      </p:sp>
    </p:spTree>
    <p:extLst>
      <p:ext uri="{BB962C8B-B14F-4D97-AF65-F5344CB8AC3E}">
        <p14:creationId xmlns:p14="http://schemas.microsoft.com/office/powerpoint/2010/main" val="238387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Imamatet</a:t>
            </a:r>
            <a:r>
              <a:rPr lang="en-US" dirty="0" smtClean="0"/>
              <a:t>:</a:t>
            </a:r>
            <a:r>
              <a:rPr lang="en-US" baseline="0" dirty="0" smtClean="0"/>
              <a:t> </a:t>
            </a:r>
            <a:r>
              <a:rPr lang="en-US" baseline="0" dirty="0" err="1" smtClean="0"/>
              <a:t>Imamen</a:t>
            </a:r>
            <a:r>
              <a:rPr lang="en-US" baseline="0" dirty="0" smtClean="0"/>
              <a:t> </a:t>
            </a:r>
            <a:r>
              <a:rPr lang="en-US" baseline="0" dirty="0" err="1" smtClean="0"/>
              <a:t>er</a:t>
            </a:r>
            <a:r>
              <a:rPr lang="en-US" baseline="0" dirty="0" smtClean="0"/>
              <a:t> </a:t>
            </a:r>
            <a:r>
              <a:rPr lang="en-US" baseline="0" dirty="0" err="1" smtClean="0"/>
              <a:t>ufeilbarlig</a:t>
            </a:r>
            <a:r>
              <a:rPr lang="en-US" baseline="0" dirty="0" smtClean="0"/>
              <a:t>, </a:t>
            </a:r>
            <a:r>
              <a:rPr lang="en-US" baseline="0" dirty="0" err="1" smtClean="0"/>
              <a:t>fordi</a:t>
            </a:r>
            <a:r>
              <a:rPr lang="en-US" baseline="0" dirty="0" smtClean="0"/>
              <a:t> </a:t>
            </a:r>
            <a:r>
              <a:rPr lang="en-US" baseline="0" dirty="0" err="1" smtClean="0"/>
              <a:t>han</a:t>
            </a:r>
            <a:r>
              <a:rPr lang="en-US" baseline="0" dirty="0" smtClean="0"/>
              <a:t> </a:t>
            </a:r>
            <a:r>
              <a:rPr lang="en-US" baseline="0" dirty="0" err="1" smtClean="0"/>
              <a:t>har</a:t>
            </a:r>
            <a:r>
              <a:rPr lang="en-US" baseline="0" dirty="0" smtClean="0"/>
              <a:t> sin </a:t>
            </a:r>
            <a:r>
              <a:rPr lang="en-US" baseline="0" dirty="0" err="1" smtClean="0"/>
              <a:t>autoritet</a:t>
            </a:r>
            <a:r>
              <a:rPr lang="en-US" baseline="0" dirty="0" smtClean="0"/>
              <a:t> </a:t>
            </a:r>
            <a:r>
              <a:rPr lang="en-US" baseline="0" dirty="0" err="1" smtClean="0"/>
              <a:t>fra</a:t>
            </a:r>
            <a:r>
              <a:rPr lang="en-US" baseline="0" dirty="0" smtClean="0"/>
              <a:t> </a:t>
            </a:r>
            <a:r>
              <a:rPr lang="en-US" baseline="0" dirty="0" err="1" smtClean="0"/>
              <a:t>Gud</a:t>
            </a:r>
            <a:r>
              <a:rPr lang="en-US" baseline="0" dirty="0" smtClean="0"/>
              <a:t>. </a:t>
            </a:r>
            <a:r>
              <a:rPr lang="en-US" baseline="0" dirty="0" err="1" smtClean="0"/>
              <a:t>Dvs</a:t>
            </a:r>
            <a:r>
              <a:rPr lang="en-US" baseline="0" dirty="0" smtClean="0"/>
              <a:t> at lover </a:t>
            </a:r>
            <a:r>
              <a:rPr lang="en-US" baseline="0" dirty="0" err="1" smtClean="0"/>
              <a:t>og</a:t>
            </a:r>
            <a:r>
              <a:rPr lang="en-US" baseline="0" dirty="0" smtClean="0"/>
              <a:t> </a:t>
            </a:r>
            <a:r>
              <a:rPr lang="en-US" baseline="0" dirty="0" err="1" smtClean="0"/>
              <a:t>regler</a:t>
            </a:r>
            <a:r>
              <a:rPr lang="en-US" baseline="0" dirty="0" smtClean="0"/>
              <a:t> </a:t>
            </a:r>
            <a:r>
              <a:rPr lang="en-US" baseline="0" dirty="0" err="1" smtClean="0"/>
              <a:t>og</a:t>
            </a:r>
            <a:r>
              <a:rPr lang="en-US" baseline="0" dirty="0" smtClean="0"/>
              <a:t> </a:t>
            </a:r>
            <a:r>
              <a:rPr lang="en-US" baseline="0" dirty="0" err="1" smtClean="0"/>
              <a:t>teologi</a:t>
            </a:r>
            <a:r>
              <a:rPr lang="en-US" baseline="0" dirty="0" smtClean="0"/>
              <a:t> </a:t>
            </a:r>
            <a:r>
              <a:rPr lang="en-US" baseline="0" dirty="0" err="1" smtClean="0"/>
              <a:t>avhenger</a:t>
            </a:r>
            <a:r>
              <a:rPr lang="en-US" baseline="0" dirty="0" smtClean="0"/>
              <a:t> </a:t>
            </a:r>
            <a:r>
              <a:rPr lang="en-US" baseline="0" dirty="0" err="1" smtClean="0"/>
              <a:t>av</a:t>
            </a:r>
            <a:r>
              <a:rPr lang="en-US" baseline="0" dirty="0" smtClean="0"/>
              <a:t> </a:t>
            </a:r>
            <a:r>
              <a:rPr lang="en-US" baseline="0" dirty="0" err="1" smtClean="0"/>
              <a:t>hvilken</a:t>
            </a:r>
            <a:r>
              <a:rPr lang="en-US" baseline="0" dirty="0" smtClean="0"/>
              <a:t> imam man </a:t>
            </a:r>
            <a:r>
              <a:rPr lang="en-US" baseline="0" dirty="0" err="1" smtClean="0"/>
              <a:t>følger</a:t>
            </a:r>
            <a:r>
              <a:rPr lang="en-US" baseline="0" dirty="0" smtClean="0"/>
              <a:t>. Den </a:t>
            </a:r>
            <a:r>
              <a:rPr lang="en-US" baseline="0" dirty="0" err="1" smtClean="0"/>
              <a:t>viktigste</a:t>
            </a:r>
            <a:r>
              <a:rPr lang="en-US" baseline="0" dirty="0" smtClean="0"/>
              <a:t> </a:t>
            </a:r>
            <a:r>
              <a:rPr lang="en-US" baseline="0" dirty="0" err="1" smtClean="0"/>
              <a:t>er</a:t>
            </a:r>
            <a:r>
              <a:rPr lang="en-US" baseline="0" dirty="0" smtClean="0"/>
              <a:t> den 12 </a:t>
            </a:r>
            <a:r>
              <a:rPr lang="en-US" baseline="0" dirty="0" err="1" smtClean="0"/>
              <a:t>imamen</a:t>
            </a:r>
            <a:r>
              <a:rPr lang="en-US" baseline="0" dirty="0" smtClean="0"/>
              <a:t>, </a:t>
            </a:r>
            <a:r>
              <a:rPr lang="en-US" baseline="0" dirty="0" err="1" smtClean="0"/>
              <a:t>som</a:t>
            </a:r>
            <a:r>
              <a:rPr lang="en-US" baseline="0" dirty="0" smtClean="0"/>
              <a:t> </a:t>
            </a:r>
            <a:r>
              <a:rPr lang="en-US" baseline="0" dirty="0" err="1" smtClean="0"/>
              <a:t>følges</a:t>
            </a:r>
            <a:r>
              <a:rPr lang="en-US" baseline="0" dirty="0" smtClean="0"/>
              <a:t> </a:t>
            </a:r>
            <a:r>
              <a:rPr lang="en-US" baseline="0" dirty="0" err="1" smtClean="0"/>
              <a:t>i</a:t>
            </a:r>
            <a:r>
              <a:rPr lang="en-US" baseline="0" dirty="0" smtClean="0"/>
              <a:t> Iran (12-er Shia). Andre </a:t>
            </a:r>
            <a:r>
              <a:rPr lang="en-US" baseline="0" dirty="0" err="1" smtClean="0"/>
              <a:t>retninger</a:t>
            </a:r>
            <a:r>
              <a:rPr lang="en-US" baseline="0" dirty="0" smtClean="0"/>
              <a:t>: </a:t>
            </a:r>
            <a:r>
              <a:rPr lang="en-US" baseline="0" dirty="0" err="1" smtClean="0"/>
              <a:t>Zaydi</a:t>
            </a:r>
            <a:r>
              <a:rPr lang="en-US" baseline="0" dirty="0" smtClean="0"/>
              <a:t> (5-er Shia) </a:t>
            </a:r>
            <a:r>
              <a:rPr lang="en-US" baseline="0" dirty="0" err="1" smtClean="0"/>
              <a:t>i</a:t>
            </a:r>
            <a:r>
              <a:rPr lang="en-US" baseline="0" dirty="0" smtClean="0"/>
              <a:t> </a:t>
            </a:r>
            <a:r>
              <a:rPr lang="en-US" baseline="0" dirty="0" err="1" smtClean="0"/>
              <a:t>Jemen</a:t>
            </a:r>
            <a:r>
              <a:rPr lang="en-US" baseline="0" dirty="0" smtClean="0"/>
              <a:t>. </a:t>
            </a:r>
          </a:p>
          <a:p>
            <a:r>
              <a:rPr lang="en-US" baseline="0" dirty="0" err="1" smtClean="0"/>
              <a:t>Ismaili</a:t>
            </a:r>
            <a:r>
              <a:rPr lang="en-US" baseline="0" dirty="0" smtClean="0"/>
              <a:t> (7-er Shia) – </a:t>
            </a:r>
            <a:r>
              <a:rPr lang="en-US" baseline="0" dirty="0" err="1" smtClean="0"/>
              <a:t>utbredt</a:t>
            </a:r>
            <a:r>
              <a:rPr lang="en-US" baseline="0" dirty="0" smtClean="0"/>
              <a:t> </a:t>
            </a:r>
            <a:r>
              <a:rPr lang="en-US" baseline="0" dirty="0" err="1" smtClean="0"/>
              <a:t>i</a:t>
            </a:r>
            <a:r>
              <a:rPr lang="en-US" baseline="0" dirty="0" smtClean="0"/>
              <a:t> India. </a:t>
            </a:r>
            <a:r>
              <a:rPr lang="en-US" baseline="0" dirty="0" err="1" smtClean="0"/>
              <a:t>Flere</a:t>
            </a:r>
            <a:r>
              <a:rPr lang="en-US" baseline="0" dirty="0" smtClean="0"/>
              <a:t> </a:t>
            </a:r>
            <a:r>
              <a:rPr lang="en-US" baseline="0" dirty="0" err="1" smtClean="0"/>
              <a:t>retninger</a:t>
            </a:r>
            <a:r>
              <a:rPr lang="en-US" baseline="0" dirty="0" smtClean="0"/>
              <a:t>, en </a:t>
            </a:r>
            <a:r>
              <a:rPr lang="en-US" baseline="0" dirty="0" err="1" smtClean="0"/>
              <a:t>av</a:t>
            </a:r>
            <a:r>
              <a:rPr lang="en-US" baseline="0" dirty="0" smtClean="0"/>
              <a:t> </a:t>
            </a:r>
            <a:r>
              <a:rPr lang="en-US" baseline="0" dirty="0" err="1" smtClean="0"/>
              <a:t>dem</a:t>
            </a:r>
            <a:r>
              <a:rPr lang="en-US" baseline="0" dirty="0" smtClean="0"/>
              <a:t> Agha Khan. </a:t>
            </a:r>
          </a:p>
          <a:p>
            <a:endParaRPr lang="en-US" baseline="0" dirty="0" smtClean="0"/>
          </a:p>
          <a:p>
            <a:r>
              <a:rPr lang="en-US" baseline="0" dirty="0" smtClean="0"/>
              <a:t>Shia: </a:t>
            </a:r>
            <a:r>
              <a:rPr lang="en-US" baseline="0" dirty="0" err="1" smtClean="0"/>
              <a:t>Faktisk</a:t>
            </a:r>
            <a:r>
              <a:rPr lang="en-US" baseline="0" dirty="0" smtClean="0"/>
              <a:t> </a:t>
            </a:r>
            <a:r>
              <a:rPr lang="en-US" baseline="0" dirty="0" err="1" smtClean="0"/>
              <a:t>er</a:t>
            </a:r>
            <a:r>
              <a:rPr lang="en-US" baseline="0" dirty="0" smtClean="0"/>
              <a:t> </a:t>
            </a:r>
            <a:r>
              <a:rPr lang="en-US" baseline="0" dirty="0" err="1" smtClean="0"/>
              <a:t>utkommet</a:t>
            </a:r>
            <a:r>
              <a:rPr lang="en-US" baseline="0" dirty="0" smtClean="0"/>
              <a:t> at </a:t>
            </a:r>
            <a:r>
              <a:rPr lang="en-US" baseline="0" dirty="0" err="1" smtClean="0"/>
              <a:t>det</a:t>
            </a:r>
            <a:r>
              <a:rPr lang="en-US" baseline="0" dirty="0" smtClean="0"/>
              <a:t> </a:t>
            </a:r>
            <a:r>
              <a:rPr lang="en-US" baseline="0" dirty="0" err="1" smtClean="0"/>
              <a:t>i</a:t>
            </a:r>
            <a:r>
              <a:rPr lang="en-US" baseline="0" dirty="0" smtClean="0"/>
              <a:t> </a:t>
            </a:r>
            <a:r>
              <a:rPr lang="en-US" baseline="0" dirty="0" err="1" smtClean="0"/>
              <a:t>større</a:t>
            </a:r>
            <a:r>
              <a:rPr lang="en-US" baseline="0" dirty="0" smtClean="0"/>
              <a:t> grad </a:t>
            </a:r>
            <a:r>
              <a:rPr lang="en-US" baseline="0" dirty="0" err="1" smtClean="0"/>
              <a:t>skiller</a:t>
            </a:r>
            <a:r>
              <a:rPr lang="en-US" baseline="0" dirty="0" smtClean="0"/>
              <a:t> </a:t>
            </a:r>
            <a:r>
              <a:rPr lang="en-US" baseline="0" dirty="0" err="1" smtClean="0"/>
              <a:t>mellom</a:t>
            </a:r>
            <a:r>
              <a:rPr lang="en-US" baseline="0" dirty="0" smtClean="0"/>
              <a:t> religion </a:t>
            </a:r>
            <a:r>
              <a:rPr lang="en-US" baseline="0" dirty="0" err="1" smtClean="0"/>
              <a:t>og</a:t>
            </a:r>
            <a:r>
              <a:rPr lang="en-US" baseline="0" dirty="0" smtClean="0"/>
              <a:t> </a:t>
            </a:r>
            <a:r>
              <a:rPr lang="en-US" baseline="0" dirty="0" err="1" smtClean="0"/>
              <a:t>politikk</a:t>
            </a:r>
            <a:r>
              <a:rPr lang="en-US" baseline="0" dirty="0" smtClean="0"/>
              <a:t>, </a:t>
            </a:r>
            <a:r>
              <a:rPr lang="en-US" baseline="0" dirty="0" err="1" smtClean="0"/>
              <a:t>ettersom</a:t>
            </a:r>
            <a:r>
              <a:rPr lang="en-US" baseline="0" dirty="0" smtClean="0"/>
              <a:t> </a:t>
            </a:r>
            <a:r>
              <a:rPr lang="en-US" baseline="0" dirty="0" err="1" smtClean="0"/>
              <a:t>spirituell</a:t>
            </a:r>
            <a:r>
              <a:rPr lang="en-US" baseline="0" dirty="0" smtClean="0"/>
              <a:t> </a:t>
            </a:r>
            <a:r>
              <a:rPr lang="en-US" baseline="0" dirty="0" err="1" smtClean="0"/>
              <a:t>ledelse</a:t>
            </a:r>
            <a:r>
              <a:rPr lang="en-US" baseline="0" dirty="0" smtClean="0"/>
              <a:t> </a:t>
            </a:r>
            <a:r>
              <a:rPr lang="en-US" baseline="0" dirty="0" err="1" smtClean="0"/>
              <a:t>tillegges</a:t>
            </a:r>
            <a:r>
              <a:rPr lang="en-US" baseline="0" dirty="0" smtClean="0"/>
              <a:t> </a:t>
            </a:r>
            <a:r>
              <a:rPr lang="en-US" baseline="0" dirty="0" err="1" smtClean="0"/>
              <a:t>imamen</a:t>
            </a:r>
            <a:r>
              <a:rPr lang="en-US" baseline="0" dirty="0" smtClean="0"/>
              <a:t> </a:t>
            </a:r>
            <a:r>
              <a:rPr lang="en-US" baseline="0" dirty="0" err="1" smtClean="0"/>
              <a:t>alene</a:t>
            </a:r>
            <a:r>
              <a:rPr lang="en-US" baseline="0" dirty="0" smtClean="0"/>
              <a:t>. En </a:t>
            </a:r>
            <a:r>
              <a:rPr lang="en-US" baseline="0" dirty="0" err="1" smtClean="0"/>
              <a:t>endring</a:t>
            </a:r>
            <a:r>
              <a:rPr lang="en-US" baseline="0" dirty="0" smtClean="0"/>
              <a:t> </a:t>
            </a:r>
            <a:r>
              <a:rPr lang="en-US" baseline="0" dirty="0" err="1" smtClean="0"/>
              <a:t>ved</a:t>
            </a:r>
            <a:r>
              <a:rPr lang="en-US" baseline="0" dirty="0" smtClean="0"/>
              <a:t> Khomeini. </a:t>
            </a:r>
            <a:endParaRPr lang="en-US" dirty="0"/>
          </a:p>
        </p:txBody>
      </p:sp>
      <p:sp>
        <p:nvSpPr>
          <p:cNvPr id="4" name="Slide Number Placeholder 3"/>
          <p:cNvSpPr>
            <a:spLocks noGrp="1"/>
          </p:cNvSpPr>
          <p:nvPr>
            <p:ph type="sldNum" sz="quarter" idx="10"/>
          </p:nvPr>
        </p:nvSpPr>
        <p:spPr/>
        <p:txBody>
          <a:bodyPr/>
          <a:lstStyle/>
          <a:p>
            <a:fld id="{53E2314B-5EA4-6044-B130-0B4FBCDE21C3}" type="slidenum">
              <a:rPr lang="en-US" smtClean="0"/>
              <a:t>9</a:t>
            </a:fld>
            <a:endParaRPr lang="en-US"/>
          </a:p>
        </p:txBody>
      </p:sp>
    </p:spTree>
    <p:extLst>
      <p:ext uri="{BB962C8B-B14F-4D97-AF65-F5344CB8AC3E}">
        <p14:creationId xmlns:p14="http://schemas.microsoft.com/office/powerpoint/2010/main" val="120682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Hvem er del av det islamske samfunnet? </a:t>
            </a:r>
          </a:p>
          <a:p>
            <a:r>
              <a:rPr lang="en-US">
                <a:latin typeface="Calibri" charset="0"/>
              </a:rPr>
              <a:t>Sunna: Profetens eksempel. Den som følger profetens eksempel er en Sunni”</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A7F127-A3F1-AE45-9D14-8BA6A47E135F}" type="slidenum">
              <a:rPr lang="en-US" sz="1200"/>
              <a:pPr eaLnBrk="1" hangingPunct="1"/>
              <a:t>10</a:t>
            </a:fld>
            <a:endParaRPr lang="en-US" sz="1200"/>
          </a:p>
        </p:txBody>
      </p:sp>
    </p:spTree>
    <p:extLst>
      <p:ext uri="{BB962C8B-B14F-4D97-AF65-F5344CB8AC3E}">
        <p14:creationId xmlns:p14="http://schemas.microsoft.com/office/powerpoint/2010/main" val="59115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Monoteisme – et svar på polyteismen og avgudsdyrkelsen I Mekka og Media på profetens tid. </a:t>
            </a:r>
          </a:p>
          <a:p>
            <a:r>
              <a:rPr lang="en-US">
                <a:latin typeface="Calibri" charset="0"/>
              </a:rPr>
              <a:t>De fem søylene preger muslimers liv, hverdagen og året. Ikke så ulikt kristendommen her. </a:t>
            </a: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235DBC-0E3E-724A-9C3B-F829B6C09164}" type="slidenum">
              <a:rPr lang="en-US" sz="1200"/>
              <a:pPr eaLnBrk="1" hangingPunct="1"/>
              <a:t>11</a:t>
            </a:fld>
            <a:endParaRPr lang="en-US" sz="1200"/>
          </a:p>
        </p:txBody>
      </p:sp>
    </p:spTree>
    <p:extLst>
      <p:ext uri="{BB962C8B-B14F-4D97-AF65-F5344CB8AC3E}">
        <p14:creationId xmlns:p14="http://schemas.microsoft.com/office/powerpoint/2010/main" val="376676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Bønnenen angir ikke bare bønnetidene men også tiden på dagen  særlig I samfunn der det ikke er så vanlig med klokker. </a:t>
            </a:r>
          </a:p>
          <a:p>
            <a:pPr eaLnBrk="1" hangingPunct="1"/>
            <a:r>
              <a:rPr lang="en-US">
                <a:latin typeface="Calibri" charset="0"/>
              </a:rPr>
              <a:t>Bønnen blir varslet med Idhan- </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2CA761-13DE-8C48-924D-B18FBD299BE6}" type="slidenum">
              <a:rPr lang="en-US" sz="1200"/>
              <a:pPr eaLnBrk="1" hangingPunct="1"/>
              <a:t>14</a:t>
            </a:fld>
            <a:endParaRPr lang="en-US" sz="1200"/>
          </a:p>
        </p:txBody>
      </p:sp>
    </p:spTree>
    <p:extLst>
      <p:ext uri="{BB962C8B-B14F-4D97-AF65-F5344CB8AC3E}">
        <p14:creationId xmlns:p14="http://schemas.microsoft.com/office/powerpoint/2010/main" val="154155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en-US"/>
          </a:p>
        </p:txBody>
      </p:sp>
      <p:sp>
        <p:nvSpPr>
          <p:cNvPr id="4" name="Date Placeholder 3"/>
          <p:cNvSpPr>
            <a:spLocks noGrp="1"/>
          </p:cNvSpPr>
          <p:nvPr>
            <p:ph type="dt" sz="half" idx="10"/>
          </p:nvPr>
        </p:nvSpPr>
        <p:spPr/>
        <p:txBody>
          <a:bodyPr/>
          <a:lstStyle/>
          <a:p>
            <a:fld id="{97F528E1-BF91-8042-8363-23ECFB4AE1B8}"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80501-D94B-7645-B203-20418CEC9BEF}" type="slidenum">
              <a:rPr lang="en-US" smtClean="0"/>
              <a:t>‹#›</a:t>
            </a:fld>
            <a:endParaRPr lang="en-US"/>
          </a:p>
        </p:txBody>
      </p:sp>
    </p:spTree>
    <p:extLst>
      <p:ext uri="{BB962C8B-B14F-4D97-AF65-F5344CB8AC3E}">
        <p14:creationId xmlns:p14="http://schemas.microsoft.com/office/powerpoint/2010/main" val="199543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97F528E1-BF91-8042-8363-23ECFB4AE1B8}"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80501-D94B-7645-B203-20418CEC9BEF}" type="slidenum">
              <a:rPr lang="en-US" smtClean="0"/>
              <a:t>‹#›</a:t>
            </a:fld>
            <a:endParaRPr lang="en-US"/>
          </a:p>
        </p:txBody>
      </p:sp>
    </p:spTree>
    <p:extLst>
      <p:ext uri="{BB962C8B-B14F-4D97-AF65-F5344CB8AC3E}">
        <p14:creationId xmlns:p14="http://schemas.microsoft.com/office/powerpoint/2010/main" val="103819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97F528E1-BF91-8042-8363-23ECFB4AE1B8}"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80501-D94B-7645-B203-20418CEC9BEF}" type="slidenum">
              <a:rPr lang="en-US" smtClean="0"/>
              <a:t>‹#›</a:t>
            </a:fld>
            <a:endParaRPr lang="en-US"/>
          </a:p>
        </p:txBody>
      </p:sp>
    </p:spTree>
    <p:extLst>
      <p:ext uri="{BB962C8B-B14F-4D97-AF65-F5344CB8AC3E}">
        <p14:creationId xmlns:p14="http://schemas.microsoft.com/office/powerpoint/2010/main" val="206653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p>
            <a:fld id="{97F528E1-BF91-8042-8363-23ECFB4AE1B8}"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80501-D94B-7645-B203-20418CEC9BEF}" type="slidenum">
              <a:rPr lang="en-US" smtClean="0"/>
              <a:t>‹#›</a:t>
            </a:fld>
            <a:endParaRPr lang="en-US"/>
          </a:p>
        </p:txBody>
      </p:sp>
    </p:spTree>
    <p:extLst>
      <p:ext uri="{BB962C8B-B14F-4D97-AF65-F5344CB8AC3E}">
        <p14:creationId xmlns:p14="http://schemas.microsoft.com/office/powerpoint/2010/main" val="306938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97F528E1-BF91-8042-8363-23ECFB4AE1B8}"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80501-D94B-7645-B203-20418CEC9BEF}" type="slidenum">
              <a:rPr lang="en-US" smtClean="0"/>
              <a:t>‹#›</a:t>
            </a:fld>
            <a:endParaRPr lang="en-US"/>
          </a:p>
        </p:txBody>
      </p:sp>
    </p:spTree>
    <p:extLst>
      <p:ext uri="{BB962C8B-B14F-4D97-AF65-F5344CB8AC3E}">
        <p14:creationId xmlns:p14="http://schemas.microsoft.com/office/powerpoint/2010/main" val="423994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Date Placeholder 4"/>
          <p:cNvSpPr>
            <a:spLocks noGrp="1"/>
          </p:cNvSpPr>
          <p:nvPr>
            <p:ph type="dt" sz="half" idx="10"/>
          </p:nvPr>
        </p:nvSpPr>
        <p:spPr/>
        <p:txBody>
          <a:bodyPr/>
          <a:lstStyle/>
          <a:p>
            <a:fld id="{97F528E1-BF91-8042-8363-23ECFB4AE1B8}"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80501-D94B-7645-B203-20418CEC9BEF}" type="slidenum">
              <a:rPr lang="en-US" smtClean="0"/>
              <a:t>‹#›</a:t>
            </a:fld>
            <a:endParaRPr lang="en-US"/>
          </a:p>
        </p:txBody>
      </p:sp>
    </p:spTree>
    <p:extLst>
      <p:ext uri="{BB962C8B-B14F-4D97-AF65-F5344CB8AC3E}">
        <p14:creationId xmlns:p14="http://schemas.microsoft.com/office/powerpoint/2010/main" val="302861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7" name="Date Placeholder 6"/>
          <p:cNvSpPr>
            <a:spLocks noGrp="1"/>
          </p:cNvSpPr>
          <p:nvPr>
            <p:ph type="dt" sz="half" idx="10"/>
          </p:nvPr>
        </p:nvSpPr>
        <p:spPr/>
        <p:txBody>
          <a:bodyPr/>
          <a:lstStyle/>
          <a:p>
            <a:fld id="{97F528E1-BF91-8042-8363-23ECFB4AE1B8}" type="datetimeFigureOut">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80501-D94B-7645-B203-20418CEC9BEF}" type="slidenum">
              <a:rPr lang="en-US" smtClean="0"/>
              <a:t>‹#›</a:t>
            </a:fld>
            <a:endParaRPr lang="en-US"/>
          </a:p>
        </p:txBody>
      </p:sp>
    </p:spTree>
    <p:extLst>
      <p:ext uri="{BB962C8B-B14F-4D97-AF65-F5344CB8AC3E}">
        <p14:creationId xmlns:p14="http://schemas.microsoft.com/office/powerpoint/2010/main" val="156489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Date Placeholder 2"/>
          <p:cNvSpPr>
            <a:spLocks noGrp="1"/>
          </p:cNvSpPr>
          <p:nvPr>
            <p:ph type="dt" sz="half" idx="10"/>
          </p:nvPr>
        </p:nvSpPr>
        <p:spPr/>
        <p:txBody>
          <a:bodyPr/>
          <a:lstStyle/>
          <a:p>
            <a:fld id="{97F528E1-BF91-8042-8363-23ECFB4AE1B8}" type="datetimeFigureOut">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80501-D94B-7645-B203-20418CEC9BEF}" type="slidenum">
              <a:rPr lang="en-US" smtClean="0"/>
              <a:t>‹#›</a:t>
            </a:fld>
            <a:endParaRPr lang="en-US"/>
          </a:p>
        </p:txBody>
      </p:sp>
    </p:spTree>
    <p:extLst>
      <p:ext uri="{BB962C8B-B14F-4D97-AF65-F5344CB8AC3E}">
        <p14:creationId xmlns:p14="http://schemas.microsoft.com/office/powerpoint/2010/main" val="27119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528E1-BF91-8042-8363-23ECFB4AE1B8}" type="datetimeFigureOut">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80501-D94B-7645-B203-20418CEC9BEF}" type="slidenum">
              <a:rPr lang="en-US" smtClean="0"/>
              <a:t>‹#›</a:t>
            </a:fld>
            <a:endParaRPr lang="en-US"/>
          </a:p>
        </p:txBody>
      </p:sp>
    </p:spTree>
    <p:extLst>
      <p:ext uri="{BB962C8B-B14F-4D97-AF65-F5344CB8AC3E}">
        <p14:creationId xmlns:p14="http://schemas.microsoft.com/office/powerpoint/2010/main" val="99758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97F528E1-BF91-8042-8363-23ECFB4AE1B8}"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80501-D94B-7645-B203-20418CEC9BEF}" type="slidenum">
              <a:rPr lang="en-US" smtClean="0"/>
              <a:t>‹#›</a:t>
            </a:fld>
            <a:endParaRPr lang="en-US"/>
          </a:p>
        </p:txBody>
      </p:sp>
    </p:spTree>
    <p:extLst>
      <p:ext uri="{BB962C8B-B14F-4D97-AF65-F5344CB8AC3E}">
        <p14:creationId xmlns:p14="http://schemas.microsoft.com/office/powerpoint/2010/main" val="77249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97F528E1-BF91-8042-8363-23ECFB4AE1B8}"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80501-D94B-7645-B203-20418CEC9BEF}" type="slidenum">
              <a:rPr lang="en-US" smtClean="0"/>
              <a:t>‹#›</a:t>
            </a:fld>
            <a:endParaRPr lang="en-US"/>
          </a:p>
        </p:txBody>
      </p:sp>
    </p:spTree>
    <p:extLst>
      <p:ext uri="{BB962C8B-B14F-4D97-AF65-F5344CB8AC3E}">
        <p14:creationId xmlns:p14="http://schemas.microsoft.com/office/powerpoint/2010/main" val="92339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528E1-BF91-8042-8363-23ECFB4AE1B8}" type="datetimeFigureOut">
              <a:rPr lang="en-US" smtClean="0"/>
              <a:t>11/19/2015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80501-D94B-7645-B203-20418CEC9BEF}" type="slidenum">
              <a:rPr lang="en-US" smtClean="0"/>
              <a:t>‹#›</a:t>
            </a:fld>
            <a:endParaRPr lang="en-US"/>
          </a:p>
        </p:txBody>
      </p:sp>
    </p:spTree>
    <p:extLst>
      <p:ext uri="{BB962C8B-B14F-4D97-AF65-F5344CB8AC3E}">
        <p14:creationId xmlns:p14="http://schemas.microsoft.com/office/powerpoint/2010/main" val="249471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Islam </a:t>
            </a:r>
            <a:r>
              <a:rPr lang="en-US" dirty="0" err="1"/>
              <a:t>og</a:t>
            </a:r>
            <a:r>
              <a:rPr lang="en-US" dirty="0"/>
              <a:t> </a:t>
            </a:r>
            <a:r>
              <a:rPr lang="en-US" dirty="0" err="1"/>
              <a:t>islamske</a:t>
            </a:r>
            <a:r>
              <a:rPr lang="en-US" dirty="0"/>
              <a:t> </a:t>
            </a:r>
            <a:r>
              <a:rPr lang="en-US" dirty="0" err="1"/>
              <a:t>trosretninger</a:t>
            </a:r>
            <a:r>
              <a:rPr lang="en-US" dirty="0"/>
              <a:t> </a:t>
            </a:r>
            <a:r>
              <a:rPr lang="en-US" dirty="0" err="1"/>
              <a:t>som</a:t>
            </a:r>
            <a:r>
              <a:rPr lang="en-US" dirty="0"/>
              <a:t> religion </a:t>
            </a:r>
            <a:r>
              <a:rPr lang="en-US" dirty="0" err="1"/>
              <a:t>og</a:t>
            </a:r>
            <a:r>
              <a:rPr lang="en-US" dirty="0"/>
              <a:t> </a:t>
            </a:r>
            <a:r>
              <a:rPr lang="en-US" dirty="0" err="1"/>
              <a:t>kulturarv</a:t>
            </a:r>
            <a:r>
              <a:rPr lang="en-US" dirty="0"/>
              <a:t>. </a:t>
            </a:r>
            <a:r>
              <a:rPr lang="en-US" dirty="0" err="1"/>
              <a:t>Eksempler</a:t>
            </a:r>
            <a:r>
              <a:rPr lang="en-US" dirty="0"/>
              <a:t> </a:t>
            </a:r>
            <a:r>
              <a:rPr lang="en-US" dirty="0" err="1"/>
              <a:t>fra</a:t>
            </a:r>
            <a:r>
              <a:rPr lang="en-US" dirty="0"/>
              <a:t> </a:t>
            </a:r>
            <a:r>
              <a:rPr lang="en-US" dirty="0" err="1"/>
              <a:t>Øst-Afrika</a:t>
            </a:r>
            <a:r>
              <a:rPr lang="en-US" dirty="0"/>
              <a:t>. </a:t>
            </a:r>
          </a:p>
        </p:txBody>
      </p:sp>
      <p:sp>
        <p:nvSpPr>
          <p:cNvPr id="3" name="Subtitle 2"/>
          <p:cNvSpPr>
            <a:spLocks noGrp="1"/>
          </p:cNvSpPr>
          <p:nvPr>
            <p:ph type="subTitle" idx="1"/>
          </p:nvPr>
        </p:nvSpPr>
        <p:spPr/>
        <p:txBody>
          <a:bodyPr/>
          <a:lstStyle/>
          <a:p>
            <a:r>
              <a:rPr lang="en-US" dirty="0" smtClean="0"/>
              <a:t>Anne K. Bang</a:t>
            </a:r>
          </a:p>
          <a:p>
            <a:endParaRPr lang="en-US" dirty="0"/>
          </a:p>
          <a:p>
            <a:endParaRPr lang="en-US" dirty="0"/>
          </a:p>
        </p:txBody>
      </p:sp>
      <p:sp>
        <p:nvSpPr>
          <p:cNvPr id="4" name="TextBox 3"/>
          <p:cNvSpPr txBox="1"/>
          <p:nvPr/>
        </p:nvSpPr>
        <p:spPr>
          <a:xfrm>
            <a:off x="6313714" y="816429"/>
            <a:ext cx="1954118" cy="646331"/>
          </a:xfrm>
          <a:prstGeom prst="rect">
            <a:avLst/>
          </a:prstGeom>
          <a:noFill/>
        </p:spPr>
        <p:txBody>
          <a:bodyPr wrap="none" rtlCol="0">
            <a:spAutoFit/>
          </a:bodyPr>
          <a:lstStyle/>
          <a:p>
            <a:r>
              <a:rPr lang="en-US" dirty="0" err="1" smtClean="0"/>
              <a:t>Bergenhus</a:t>
            </a:r>
            <a:r>
              <a:rPr lang="en-US" dirty="0" smtClean="0"/>
              <a:t> Rotary</a:t>
            </a:r>
          </a:p>
          <a:p>
            <a:r>
              <a:rPr lang="en-US" dirty="0" smtClean="0"/>
              <a:t>18 </a:t>
            </a:r>
            <a:r>
              <a:rPr lang="en-US" dirty="0" err="1" smtClean="0"/>
              <a:t>november</a:t>
            </a:r>
            <a:r>
              <a:rPr lang="en-US" dirty="0" smtClean="0"/>
              <a:t> 2015</a:t>
            </a:r>
            <a:endParaRPr lang="en-US" dirty="0"/>
          </a:p>
        </p:txBody>
      </p:sp>
    </p:spTree>
    <p:extLst>
      <p:ext uri="{BB962C8B-B14F-4D97-AF65-F5344CB8AC3E}">
        <p14:creationId xmlns:p14="http://schemas.microsoft.com/office/powerpoint/2010/main" val="256927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31745" name="Title 1"/>
          <p:cNvSpPr>
            <a:spLocks noGrp="1"/>
          </p:cNvSpPr>
          <p:nvPr>
            <p:ph type="title"/>
          </p:nvPr>
        </p:nvSpPr>
        <p:spPr>
          <a:xfrm>
            <a:off x="428625" y="285750"/>
            <a:ext cx="7072313" cy="1071563"/>
          </a:xfrm>
        </p:spPr>
        <p:txBody>
          <a:bodyPr/>
          <a:lstStyle/>
          <a:p>
            <a:r>
              <a:rPr lang="en-US">
                <a:latin typeface="Calibri" charset="0"/>
              </a:rPr>
              <a:t>ETTER MUHAMMAD</a:t>
            </a:r>
          </a:p>
        </p:txBody>
      </p:sp>
      <p:sp>
        <p:nvSpPr>
          <p:cNvPr id="31746" name="Content Placeholder 2"/>
          <p:cNvSpPr>
            <a:spLocks noGrp="1"/>
          </p:cNvSpPr>
          <p:nvPr>
            <p:ph idx="1"/>
          </p:nvPr>
        </p:nvSpPr>
        <p:spPr>
          <a:xfrm>
            <a:off x="428625" y="1571625"/>
            <a:ext cx="8258175" cy="4554538"/>
          </a:xfrm>
        </p:spPr>
        <p:txBody>
          <a:bodyPr>
            <a:normAutofit fontScale="92500" lnSpcReduction="20000"/>
          </a:bodyPr>
          <a:lstStyle/>
          <a:p>
            <a:r>
              <a:rPr lang="en-US">
                <a:latin typeface="Calibri" charset="0"/>
              </a:rPr>
              <a:t>Utbredelse av Islam – også til ikke-arabere (Bysants, Iran)</a:t>
            </a:r>
          </a:p>
          <a:p>
            <a:endParaRPr lang="en-US">
              <a:latin typeface="Calibri" charset="0"/>
            </a:endParaRPr>
          </a:p>
          <a:p>
            <a:r>
              <a:rPr lang="en-US">
                <a:latin typeface="Calibri" charset="0"/>
              </a:rPr>
              <a:t>Koranen og Hadith (profetens eksempel: Sunna) blir samlet</a:t>
            </a:r>
          </a:p>
          <a:p>
            <a:endParaRPr lang="en-US">
              <a:latin typeface="Calibri" charset="0"/>
            </a:endParaRPr>
          </a:p>
          <a:p>
            <a:r>
              <a:rPr lang="en-US">
                <a:latin typeface="Calibri" charset="0"/>
              </a:rPr>
              <a:t>Sharia: Hvordan leve i det islamske samfunnet?</a:t>
            </a:r>
          </a:p>
          <a:p>
            <a:pPr lvl="1"/>
            <a:r>
              <a:rPr lang="en-US">
                <a:latin typeface="Calibri" charset="0"/>
              </a:rPr>
              <a:t>Ulike regler i ulike samfunn? Eller ett sett av normer for alle? (by/land, arabiske land/andre etc)</a:t>
            </a:r>
          </a:p>
          <a:p>
            <a:pPr lvl="1"/>
            <a:r>
              <a:rPr lang="en-US">
                <a:latin typeface="Calibri" charset="0"/>
              </a:rPr>
              <a:t>OG IKKE MINST: HVEM SKAL HA AUTORITET TIL Å BESTEMME DETTE?</a:t>
            </a:r>
          </a:p>
          <a:p>
            <a:pPr lvl="1"/>
            <a:endParaRPr lang="en-US">
              <a:latin typeface="Calibri" charset="0"/>
            </a:endParaRPr>
          </a:p>
        </p:txBody>
      </p:sp>
    </p:spTree>
    <p:extLst>
      <p:ext uri="{BB962C8B-B14F-4D97-AF65-F5344CB8AC3E}">
        <p14:creationId xmlns:p14="http://schemas.microsoft.com/office/powerpoint/2010/main" val="3903002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12289" name="Title 1"/>
          <p:cNvSpPr>
            <a:spLocks noGrp="1"/>
          </p:cNvSpPr>
          <p:nvPr>
            <p:ph type="title"/>
          </p:nvPr>
        </p:nvSpPr>
        <p:spPr>
          <a:xfrm>
            <a:off x="428625" y="285750"/>
            <a:ext cx="8258175" cy="1071563"/>
          </a:xfrm>
        </p:spPr>
        <p:txBody>
          <a:bodyPr>
            <a:normAutofit fontScale="90000"/>
          </a:bodyPr>
          <a:lstStyle/>
          <a:p>
            <a:pPr algn="l"/>
            <a:r>
              <a:rPr lang="en-US" dirty="0" smtClean="0">
                <a:latin typeface="Calibri" charset="0"/>
              </a:rPr>
              <a:t>ISLAM – FELLES FOR ALLE TROSRETNINGER</a:t>
            </a:r>
            <a:endParaRPr lang="en-US" dirty="0">
              <a:latin typeface="Calibri" charset="0"/>
            </a:endParaRPr>
          </a:p>
        </p:txBody>
      </p:sp>
      <p:sp>
        <p:nvSpPr>
          <p:cNvPr id="3" name="Content Placeholder 2"/>
          <p:cNvSpPr>
            <a:spLocks noGrp="1"/>
          </p:cNvSpPr>
          <p:nvPr>
            <p:ph idx="1"/>
          </p:nvPr>
        </p:nvSpPr>
        <p:spPr>
          <a:xfrm>
            <a:off x="428625" y="1571625"/>
            <a:ext cx="8258175" cy="4554538"/>
          </a:xfrm>
        </p:spPr>
        <p:txBody>
          <a:bodyPr>
            <a:normAutofit fontScale="85000" lnSpcReduction="10000"/>
          </a:bodyPr>
          <a:lstStyle/>
          <a:p>
            <a:pPr>
              <a:defRPr/>
            </a:pPr>
            <a:r>
              <a:rPr lang="en-US" dirty="0" err="1" smtClean="0"/>
              <a:t>Gud</a:t>
            </a:r>
            <a:r>
              <a:rPr lang="en-US" dirty="0" smtClean="0"/>
              <a:t> </a:t>
            </a:r>
            <a:r>
              <a:rPr lang="en-US" dirty="0" err="1" smtClean="0"/>
              <a:t>er</a:t>
            </a:r>
            <a:r>
              <a:rPr lang="en-US" dirty="0" smtClean="0"/>
              <a:t> en </a:t>
            </a:r>
            <a:r>
              <a:rPr lang="en-US" dirty="0" err="1" smtClean="0"/>
              <a:t>og</a:t>
            </a:r>
            <a:r>
              <a:rPr lang="en-US" dirty="0" smtClean="0"/>
              <a:t> </a:t>
            </a:r>
            <a:r>
              <a:rPr lang="en-US" dirty="0" err="1" smtClean="0"/>
              <a:t>Muhammed</a:t>
            </a:r>
            <a:endParaRPr lang="en-US" dirty="0" smtClean="0"/>
          </a:p>
          <a:p>
            <a:pPr marL="0" indent="0">
              <a:buFont typeface="Arial" charset="0"/>
              <a:buNone/>
              <a:defRPr/>
            </a:pPr>
            <a:r>
              <a:rPr lang="en-US" dirty="0" smtClean="0"/>
              <a:t>     </a:t>
            </a:r>
            <a:r>
              <a:rPr lang="en-US" dirty="0" err="1" smtClean="0"/>
              <a:t>er</a:t>
            </a:r>
            <a:r>
              <a:rPr lang="en-US" dirty="0" smtClean="0"/>
              <a:t> </a:t>
            </a:r>
            <a:r>
              <a:rPr lang="en-US" dirty="0" err="1" smtClean="0"/>
              <a:t>hans</a:t>
            </a:r>
            <a:r>
              <a:rPr lang="en-US" dirty="0" smtClean="0"/>
              <a:t> </a:t>
            </a:r>
            <a:r>
              <a:rPr lang="en-US" dirty="0" err="1" smtClean="0"/>
              <a:t>sendebud</a:t>
            </a:r>
            <a:endParaRPr lang="en-US" dirty="0" smtClean="0"/>
          </a:p>
          <a:p>
            <a:pPr marL="0" indent="0">
              <a:buFont typeface="Arial" charset="0"/>
              <a:buNone/>
              <a:defRPr/>
            </a:pPr>
            <a:r>
              <a:rPr lang="en-US" dirty="0"/>
              <a:t> </a:t>
            </a:r>
            <a:r>
              <a:rPr lang="en-US" dirty="0" smtClean="0"/>
              <a:t>    (</a:t>
            </a:r>
            <a:r>
              <a:rPr lang="en-US" dirty="0" err="1" smtClean="0"/>
              <a:t>og</a:t>
            </a:r>
            <a:r>
              <a:rPr lang="en-US" dirty="0" smtClean="0"/>
              <a:t> den </a:t>
            </a:r>
            <a:r>
              <a:rPr lang="en-US" dirty="0" err="1" smtClean="0"/>
              <a:t>siste</a:t>
            </a:r>
            <a:r>
              <a:rPr lang="en-US" dirty="0" smtClean="0"/>
              <a:t> </a:t>
            </a:r>
            <a:r>
              <a:rPr lang="en-US" dirty="0" err="1" smtClean="0"/>
              <a:t>profeten</a:t>
            </a:r>
            <a:r>
              <a:rPr lang="en-US" dirty="0" smtClean="0"/>
              <a:t>) + (Shia: “</a:t>
            </a:r>
            <a:r>
              <a:rPr lang="en-US" dirty="0" err="1" smtClean="0"/>
              <a:t>Guds</a:t>
            </a:r>
            <a:r>
              <a:rPr lang="en-US" dirty="0" smtClean="0"/>
              <a:t> </a:t>
            </a:r>
            <a:r>
              <a:rPr lang="en-US" dirty="0" err="1" smtClean="0"/>
              <a:t>ledelse</a:t>
            </a:r>
            <a:r>
              <a:rPr lang="en-US" dirty="0" smtClean="0"/>
              <a:t>” </a:t>
            </a:r>
            <a:r>
              <a:rPr lang="en-US" dirty="0" err="1" smtClean="0"/>
              <a:t>ved</a:t>
            </a:r>
            <a:r>
              <a:rPr lang="en-US" dirty="0" smtClean="0"/>
              <a:t> Ali)</a:t>
            </a:r>
          </a:p>
          <a:p>
            <a:pPr>
              <a:defRPr/>
            </a:pPr>
            <a:endParaRPr lang="en-US" dirty="0"/>
          </a:p>
          <a:p>
            <a:pPr>
              <a:defRPr/>
            </a:pPr>
            <a:r>
              <a:rPr lang="en-US" dirty="0" smtClean="0"/>
              <a:t>Fem </a:t>
            </a:r>
            <a:r>
              <a:rPr lang="en-US" dirty="0" err="1" smtClean="0"/>
              <a:t>søyler</a:t>
            </a:r>
            <a:r>
              <a:rPr lang="en-US" dirty="0" smtClean="0"/>
              <a:t>:</a:t>
            </a:r>
          </a:p>
          <a:p>
            <a:pPr lvl="1">
              <a:defRPr/>
            </a:pPr>
            <a:r>
              <a:rPr lang="en-US" dirty="0" err="1" smtClean="0"/>
              <a:t>Trosbekjennelse</a:t>
            </a:r>
            <a:r>
              <a:rPr lang="en-US" dirty="0" smtClean="0"/>
              <a:t> </a:t>
            </a:r>
          </a:p>
          <a:p>
            <a:pPr lvl="1">
              <a:defRPr/>
            </a:pPr>
            <a:r>
              <a:rPr lang="en-US" dirty="0" err="1" smtClean="0"/>
              <a:t>Bønn</a:t>
            </a:r>
            <a:endParaRPr lang="en-US" dirty="0" smtClean="0"/>
          </a:p>
          <a:p>
            <a:pPr lvl="1">
              <a:defRPr/>
            </a:pPr>
            <a:r>
              <a:rPr lang="en-US" dirty="0" err="1" smtClean="0"/>
              <a:t>Faste</a:t>
            </a:r>
            <a:r>
              <a:rPr lang="en-US" dirty="0" smtClean="0"/>
              <a:t> </a:t>
            </a:r>
          </a:p>
          <a:p>
            <a:pPr lvl="1">
              <a:defRPr/>
            </a:pPr>
            <a:r>
              <a:rPr lang="en-US" dirty="0" err="1" smtClean="0"/>
              <a:t>Almisser</a:t>
            </a:r>
            <a:endParaRPr lang="en-US" dirty="0" smtClean="0"/>
          </a:p>
          <a:p>
            <a:pPr lvl="1">
              <a:defRPr/>
            </a:pPr>
            <a:r>
              <a:rPr lang="en-US" dirty="0" err="1" smtClean="0"/>
              <a:t>Pilegrimsreisen</a:t>
            </a:r>
            <a:r>
              <a:rPr lang="en-US" dirty="0" smtClean="0"/>
              <a:t> </a:t>
            </a:r>
            <a:r>
              <a:rPr lang="en-US" dirty="0" err="1" smtClean="0"/>
              <a:t>til</a:t>
            </a:r>
            <a:r>
              <a:rPr lang="en-US" dirty="0" smtClean="0"/>
              <a:t> </a:t>
            </a:r>
            <a:r>
              <a:rPr lang="en-US" dirty="0" err="1" smtClean="0"/>
              <a:t>Mekka</a:t>
            </a:r>
            <a:endParaRPr lang="en-US" dirty="0" smtClean="0"/>
          </a:p>
          <a:p>
            <a:pPr lvl="1">
              <a:defRPr/>
            </a:pPr>
            <a:endParaRPr lang="en-US" dirty="0" smtClean="0"/>
          </a:p>
          <a:p>
            <a:pPr>
              <a:defRPr/>
            </a:pPr>
            <a:endParaRPr lang="en-US" dirty="0"/>
          </a:p>
        </p:txBody>
      </p:sp>
    </p:spTree>
    <p:extLst>
      <p:ext uri="{BB962C8B-B14F-4D97-AF65-F5344CB8AC3E}">
        <p14:creationId xmlns:p14="http://schemas.microsoft.com/office/powerpoint/2010/main" val="480857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15361" name="Title 1"/>
          <p:cNvSpPr>
            <a:spLocks noGrp="1"/>
          </p:cNvSpPr>
          <p:nvPr>
            <p:ph type="title"/>
          </p:nvPr>
        </p:nvSpPr>
        <p:spPr>
          <a:xfrm>
            <a:off x="428625" y="285750"/>
            <a:ext cx="7072313" cy="1071563"/>
          </a:xfrm>
        </p:spPr>
        <p:txBody>
          <a:bodyPr/>
          <a:lstStyle/>
          <a:p>
            <a:r>
              <a:rPr lang="en-US" dirty="0" smtClean="0">
                <a:latin typeface="Calibri" charset="0"/>
              </a:rPr>
              <a:t>TROSBEKJENNELSE</a:t>
            </a:r>
            <a:endParaRPr lang="en-US" dirty="0">
              <a:latin typeface="Calibri" charset="0"/>
            </a:endParaRPr>
          </a:p>
        </p:txBody>
      </p:sp>
      <p:sp>
        <p:nvSpPr>
          <p:cNvPr id="15362" name="Content Placeholder 2"/>
          <p:cNvSpPr>
            <a:spLocks noGrp="1"/>
          </p:cNvSpPr>
          <p:nvPr>
            <p:ph idx="1"/>
          </p:nvPr>
        </p:nvSpPr>
        <p:spPr>
          <a:xfrm>
            <a:off x="428625" y="1571625"/>
            <a:ext cx="8258175" cy="4554538"/>
          </a:xfrm>
        </p:spPr>
        <p:txBody>
          <a:bodyPr/>
          <a:lstStyle/>
          <a:p>
            <a:r>
              <a:rPr lang="en-US" dirty="0">
                <a:latin typeface="Calibri" charset="0"/>
              </a:rPr>
              <a:t>“</a:t>
            </a:r>
            <a:r>
              <a:rPr lang="en-US" altLang="ja-JP" dirty="0" err="1">
                <a:latin typeface="Calibri" charset="0"/>
              </a:rPr>
              <a:t>Jeg</a:t>
            </a:r>
            <a:r>
              <a:rPr lang="en-US" altLang="ja-JP" dirty="0">
                <a:latin typeface="Calibri" charset="0"/>
              </a:rPr>
              <a:t> </a:t>
            </a:r>
            <a:r>
              <a:rPr lang="en-US" altLang="ja-JP" dirty="0" err="1">
                <a:latin typeface="Calibri" charset="0"/>
              </a:rPr>
              <a:t>bevitner</a:t>
            </a:r>
            <a:r>
              <a:rPr lang="en-US" altLang="ja-JP" dirty="0">
                <a:latin typeface="Calibri" charset="0"/>
              </a:rPr>
              <a:t> at </a:t>
            </a:r>
            <a:r>
              <a:rPr lang="en-US" altLang="ja-JP" dirty="0" err="1">
                <a:latin typeface="Calibri" charset="0"/>
              </a:rPr>
              <a:t>det</a:t>
            </a:r>
            <a:r>
              <a:rPr lang="en-US" altLang="ja-JP" dirty="0">
                <a:latin typeface="Calibri" charset="0"/>
              </a:rPr>
              <a:t> </a:t>
            </a:r>
            <a:r>
              <a:rPr lang="en-US" altLang="ja-JP" dirty="0" err="1">
                <a:latin typeface="Calibri" charset="0"/>
              </a:rPr>
              <a:t>er</a:t>
            </a:r>
            <a:r>
              <a:rPr lang="en-US" altLang="ja-JP" dirty="0">
                <a:latin typeface="Calibri" charset="0"/>
              </a:rPr>
              <a:t> </a:t>
            </a:r>
            <a:r>
              <a:rPr lang="en-US" altLang="ja-JP" dirty="0" err="1">
                <a:latin typeface="Calibri" charset="0"/>
              </a:rPr>
              <a:t>ingen</a:t>
            </a:r>
            <a:r>
              <a:rPr lang="en-US" altLang="ja-JP" dirty="0">
                <a:latin typeface="Calibri" charset="0"/>
              </a:rPr>
              <a:t> </a:t>
            </a:r>
            <a:r>
              <a:rPr lang="en-US" altLang="ja-JP" dirty="0" err="1">
                <a:latin typeface="Calibri" charset="0"/>
              </a:rPr>
              <a:t>annen</a:t>
            </a:r>
            <a:r>
              <a:rPr lang="en-US" altLang="ja-JP" dirty="0">
                <a:latin typeface="Calibri" charset="0"/>
              </a:rPr>
              <a:t> </a:t>
            </a:r>
            <a:r>
              <a:rPr lang="en-US" altLang="ja-JP" dirty="0" err="1">
                <a:latin typeface="Calibri" charset="0"/>
              </a:rPr>
              <a:t>gud</a:t>
            </a:r>
            <a:r>
              <a:rPr lang="en-US" altLang="ja-JP" dirty="0">
                <a:latin typeface="Calibri" charset="0"/>
              </a:rPr>
              <a:t> </a:t>
            </a:r>
            <a:r>
              <a:rPr lang="en-US" altLang="ja-JP" dirty="0" err="1">
                <a:latin typeface="Calibri" charset="0"/>
              </a:rPr>
              <a:t>enn</a:t>
            </a:r>
            <a:r>
              <a:rPr lang="en-US" altLang="ja-JP" dirty="0">
                <a:latin typeface="Calibri" charset="0"/>
              </a:rPr>
              <a:t> </a:t>
            </a:r>
            <a:r>
              <a:rPr lang="en-US" altLang="ja-JP" dirty="0" err="1">
                <a:latin typeface="Calibri" charset="0"/>
              </a:rPr>
              <a:t>Gud</a:t>
            </a:r>
            <a:r>
              <a:rPr lang="en-US" altLang="ja-JP" dirty="0">
                <a:latin typeface="Calibri" charset="0"/>
              </a:rPr>
              <a:t> </a:t>
            </a:r>
            <a:r>
              <a:rPr lang="en-US" altLang="ja-JP" dirty="0" err="1">
                <a:latin typeface="Calibri" charset="0"/>
              </a:rPr>
              <a:t>og</a:t>
            </a:r>
            <a:r>
              <a:rPr lang="en-US" altLang="ja-JP" dirty="0">
                <a:latin typeface="Calibri" charset="0"/>
              </a:rPr>
              <a:t> Muhammad </a:t>
            </a:r>
            <a:r>
              <a:rPr lang="en-US" altLang="ja-JP" dirty="0" err="1">
                <a:latin typeface="Calibri" charset="0"/>
              </a:rPr>
              <a:t>er</a:t>
            </a:r>
            <a:r>
              <a:rPr lang="en-US" altLang="ja-JP" dirty="0">
                <a:latin typeface="Calibri" charset="0"/>
              </a:rPr>
              <a:t> </a:t>
            </a:r>
            <a:r>
              <a:rPr lang="en-US" altLang="ja-JP" dirty="0" err="1">
                <a:latin typeface="Calibri" charset="0"/>
              </a:rPr>
              <a:t>hans</a:t>
            </a:r>
            <a:r>
              <a:rPr lang="en-US" altLang="ja-JP" dirty="0">
                <a:latin typeface="Calibri" charset="0"/>
              </a:rPr>
              <a:t> </a:t>
            </a:r>
            <a:r>
              <a:rPr lang="en-US" altLang="ja-JP" dirty="0" err="1">
                <a:latin typeface="Calibri" charset="0"/>
              </a:rPr>
              <a:t>Profet</a:t>
            </a:r>
            <a:r>
              <a:rPr lang="en-US" dirty="0">
                <a:latin typeface="Calibri" charset="0"/>
              </a:rPr>
              <a:t>”</a:t>
            </a:r>
            <a:endParaRPr lang="en-US" altLang="ja-JP" dirty="0">
              <a:latin typeface="Calibri" charset="0"/>
            </a:endParaRPr>
          </a:p>
          <a:p>
            <a:endParaRPr lang="en-US" dirty="0">
              <a:latin typeface="Calibri" charset="0"/>
            </a:endParaRPr>
          </a:p>
          <a:p>
            <a:endParaRPr lang="en-US" dirty="0">
              <a:latin typeface="Calibri" charset="0"/>
            </a:endParaRPr>
          </a:p>
        </p:txBody>
      </p:sp>
      <p:pic>
        <p:nvPicPr>
          <p:cNvPr id="15363" name="Picture 3" descr="shahada01l_02.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750" y="2708275"/>
            <a:ext cx="3733800" cy="210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28127" y="2970669"/>
            <a:ext cx="254000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632138" y="4816475"/>
            <a:ext cx="2439987" cy="162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25604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16385" name="Title 1"/>
          <p:cNvSpPr>
            <a:spLocks noGrp="1"/>
          </p:cNvSpPr>
          <p:nvPr>
            <p:ph type="title"/>
          </p:nvPr>
        </p:nvSpPr>
        <p:spPr>
          <a:xfrm>
            <a:off x="900113" y="5373688"/>
            <a:ext cx="7072312" cy="1071562"/>
          </a:xfrm>
        </p:spPr>
        <p:txBody>
          <a:bodyPr/>
          <a:lstStyle/>
          <a:p>
            <a:r>
              <a:rPr lang="en-US" dirty="0" smtClean="0">
                <a:latin typeface="Calibri" charset="0"/>
              </a:rPr>
              <a:t>BØNN </a:t>
            </a:r>
            <a:r>
              <a:rPr lang="en-US" dirty="0">
                <a:latin typeface="Calibri" charset="0"/>
              </a:rPr>
              <a:t>– 5 ganger </a:t>
            </a:r>
            <a:r>
              <a:rPr lang="en-US" dirty="0" err="1">
                <a:latin typeface="Calibri" charset="0"/>
              </a:rPr>
              <a:t>daglig</a:t>
            </a:r>
            <a:endParaRPr lang="en-US" dirty="0">
              <a:latin typeface="Calibri" charset="0"/>
            </a:endParaRPr>
          </a:p>
        </p:txBody>
      </p:sp>
      <p:pic>
        <p:nvPicPr>
          <p:cNvPr id="16387" name="Picture 11" descr="thumbnail-2.aspx.jpe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9388" y="260350"/>
            <a:ext cx="4225925" cy="32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5438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17409" name="Title 1"/>
          <p:cNvSpPr>
            <a:spLocks noGrp="1"/>
          </p:cNvSpPr>
          <p:nvPr>
            <p:ph type="title"/>
          </p:nvPr>
        </p:nvSpPr>
        <p:spPr>
          <a:xfrm>
            <a:off x="428625" y="285750"/>
            <a:ext cx="7072313" cy="1071563"/>
          </a:xfrm>
        </p:spPr>
        <p:txBody>
          <a:bodyPr/>
          <a:lstStyle/>
          <a:p>
            <a:r>
              <a:rPr lang="en-US">
                <a:latin typeface="Calibri" charset="0"/>
              </a:rPr>
              <a:t>De fem bønnene</a:t>
            </a:r>
          </a:p>
        </p:txBody>
      </p:sp>
      <p:sp>
        <p:nvSpPr>
          <p:cNvPr id="17410" name="Content Placeholder 2"/>
          <p:cNvSpPr>
            <a:spLocks noGrp="1"/>
          </p:cNvSpPr>
          <p:nvPr>
            <p:ph idx="1"/>
          </p:nvPr>
        </p:nvSpPr>
        <p:spPr>
          <a:xfrm>
            <a:off x="428625" y="1571625"/>
            <a:ext cx="8258175" cy="4554538"/>
          </a:xfrm>
        </p:spPr>
        <p:txBody>
          <a:bodyPr/>
          <a:lstStyle/>
          <a:p>
            <a:r>
              <a:rPr lang="en-US">
                <a:latin typeface="Calibri" charset="0"/>
              </a:rPr>
              <a:t>Fajr (soloppgang)</a:t>
            </a:r>
          </a:p>
        </p:txBody>
      </p:sp>
    </p:spTree>
    <p:extLst>
      <p:ext uri="{BB962C8B-B14F-4D97-AF65-F5344CB8AC3E}">
        <p14:creationId xmlns:p14="http://schemas.microsoft.com/office/powerpoint/2010/main" val="1356460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a:xfrm>
            <a:off x="428625" y="285750"/>
            <a:ext cx="7072313" cy="1071563"/>
          </a:xfrm>
        </p:spPr>
        <p:txBody>
          <a:bodyPr/>
          <a:lstStyle/>
          <a:p>
            <a:r>
              <a:rPr lang="en-US">
                <a:latin typeface="Calibri" charset="0"/>
              </a:rPr>
              <a:t>De fem bønnene</a:t>
            </a:r>
          </a:p>
        </p:txBody>
      </p:sp>
      <p:sp>
        <p:nvSpPr>
          <p:cNvPr id="3" name="Content Placeholder 2"/>
          <p:cNvSpPr>
            <a:spLocks noGrp="1"/>
          </p:cNvSpPr>
          <p:nvPr>
            <p:ph idx="1"/>
          </p:nvPr>
        </p:nvSpPr>
        <p:spPr>
          <a:xfrm>
            <a:off x="428625" y="1571625"/>
            <a:ext cx="8258175" cy="4554538"/>
          </a:xfrm>
        </p:spPr>
        <p:txBody>
          <a:bodyPr/>
          <a:lstStyle/>
          <a:p>
            <a:pPr>
              <a:defRPr/>
            </a:pPr>
            <a:r>
              <a:rPr lang="en-US" dirty="0" err="1" smtClean="0"/>
              <a:t>Fajr</a:t>
            </a:r>
            <a:r>
              <a:rPr lang="en-US" dirty="0" smtClean="0"/>
              <a:t> (</a:t>
            </a:r>
            <a:r>
              <a:rPr lang="en-US" dirty="0" err="1" smtClean="0"/>
              <a:t>soloppgang</a:t>
            </a:r>
            <a:r>
              <a:rPr lang="en-US" dirty="0" smtClean="0"/>
              <a:t>)</a:t>
            </a:r>
          </a:p>
          <a:p>
            <a:pPr>
              <a:defRPr/>
            </a:pPr>
            <a:r>
              <a:rPr lang="en-US" dirty="0" err="1" smtClean="0"/>
              <a:t>Dhuhr</a:t>
            </a:r>
            <a:r>
              <a:rPr lang="en-US" dirty="0" smtClean="0"/>
              <a:t> (</a:t>
            </a:r>
            <a:r>
              <a:rPr lang="en-US" dirty="0" err="1" smtClean="0"/>
              <a:t>midt</a:t>
            </a:r>
            <a:r>
              <a:rPr lang="en-US" dirty="0" smtClean="0"/>
              <a:t> </a:t>
            </a:r>
            <a:r>
              <a:rPr lang="en-US" dirty="0" err="1" smtClean="0"/>
              <a:t>på</a:t>
            </a:r>
            <a:r>
              <a:rPr lang="en-US" dirty="0" smtClean="0"/>
              <a:t> </a:t>
            </a:r>
            <a:r>
              <a:rPr lang="en-US" dirty="0" err="1" smtClean="0"/>
              <a:t>dagen</a:t>
            </a:r>
            <a:r>
              <a:rPr lang="en-US" dirty="0" smtClean="0"/>
              <a:t>)</a:t>
            </a:r>
          </a:p>
          <a:p>
            <a:pPr marL="0" indent="0">
              <a:buFont typeface="Arial" charset="0"/>
              <a:buNone/>
              <a:defRPr/>
            </a:pPr>
            <a:endParaRPr lang="en-US" dirty="0"/>
          </a:p>
        </p:txBody>
      </p:sp>
    </p:spTree>
    <p:extLst>
      <p:ext uri="{BB962C8B-B14F-4D97-AF65-F5344CB8AC3E}">
        <p14:creationId xmlns:p14="http://schemas.microsoft.com/office/powerpoint/2010/main" val="347670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0481" name="Title 1"/>
          <p:cNvSpPr>
            <a:spLocks noGrp="1"/>
          </p:cNvSpPr>
          <p:nvPr>
            <p:ph type="title"/>
          </p:nvPr>
        </p:nvSpPr>
        <p:spPr>
          <a:xfrm>
            <a:off x="428625" y="285750"/>
            <a:ext cx="7072313" cy="1071563"/>
          </a:xfrm>
        </p:spPr>
        <p:txBody>
          <a:bodyPr/>
          <a:lstStyle/>
          <a:p>
            <a:r>
              <a:rPr lang="en-US">
                <a:latin typeface="Calibri" charset="0"/>
              </a:rPr>
              <a:t>De fem bønnene</a:t>
            </a:r>
          </a:p>
        </p:txBody>
      </p:sp>
      <p:sp>
        <p:nvSpPr>
          <p:cNvPr id="3" name="Content Placeholder 2"/>
          <p:cNvSpPr>
            <a:spLocks noGrp="1"/>
          </p:cNvSpPr>
          <p:nvPr>
            <p:ph idx="1"/>
          </p:nvPr>
        </p:nvSpPr>
        <p:spPr>
          <a:xfrm>
            <a:off x="428625" y="1571625"/>
            <a:ext cx="8258175" cy="4554538"/>
          </a:xfrm>
        </p:spPr>
        <p:txBody>
          <a:bodyPr/>
          <a:lstStyle/>
          <a:p>
            <a:pPr>
              <a:defRPr/>
            </a:pPr>
            <a:r>
              <a:rPr lang="en-US" dirty="0" err="1" smtClean="0"/>
              <a:t>Fajr</a:t>
            </a:r>
            <a:r>
              <a:rPr lang="en-US" dirty="0" smtClean="0"/>
              <a:t> (</a:t>
            </a:r>
            <a:r>
              <a:rPr lang="en-US" dirty="0" err="1" smtClean="0"/>
              <a:t>soloppgang</a:t>
            </a:r>
            <a:r>
              <a:rPr lang="en-US" dirty="0" smtClean="0"/>
              <a:t>)</a:t>
            </a:r>
          </a:p>
          <a:p>
            <a:pPr>
              <a:defRPr/>
            </a:pPr>
            <a:r>
              <a:rPr lang="en-US" dirty="0" err="1" smtClean="0"/>
              <a:t>Dhuhr</a:t>
            </a:r>
            <a:r>
              <a:rPr lang="en-US" dirty="0" smtClean="0"/>
              <a:t> (</a:t>
            </a:r>
            <a:r>
              <a:rPr lang="en-US" dirty="0" err="1" smtClean="0"/>
              <a:t>midt</a:t>
            </a:r>
            <a:r>
              <a:rPr lang="en-US" dirty="0" smtClean="0"/>
              <a:t> </a:t>
            </a:r>
            <a:r>
              <a:rPr lang="en-US" dirty="0" err="1" smtClean="0"/>
              <a:t>på</a:t>
            </a:r>
            <a:r>
              <a:rPr lang="en-US" dirty="0" smtClean="0"/>
              <a:t> </a:t>
            </a:r>
            <a:r>
              <a:rPr lang="en-US" dirty="0" err="1" smtClean="0"/>
              <a:t>dagen</a:t>
            </a:r>
            <a:r>
              <a:rPr lang="en-US" dirty="0" smtClean="0"/>
              <a:t>)</a:t>
            </a:r>
          </a:p>
          <a:p>
            <a:pPr>
              <a:defRPr/>
            </a:pPr>
            <a:r>
              <a:rPr lang="en-US" dirty="0" err="1" smtClean="0"/>
              <a:t>Asr</a:t>
            </a:r>
            <a:r>
              <a:rPr lang="en-US" dirty="0" smtClean="0"/>
              <a:t> (</a:t>
            </a:r>
            <a:r>
              <a:rPr lang="en-US" dirty="0" err="1" smtClean="0"/>
              <a:t>ettermiddag</a:t>
            </a:r>
            <a:r>
              <a:rPr lang="en-US" dirty="0" smtClean="0"/>
              <a:t>)</a:t>
            </a:r>
          </a:p>
          <a:p>
            <a:pPr marL="0" indent="0">
              <a:buFont typeface="Arial" charset="0"/>
              <a:buNone/>
              <a:defRPr/>
            </a:pPr>
            <a:endParaRPr lang="en-US" dirty="0"/>
          </a:p>
        </p:txBody>
      </p:sp>
    </p:spTree>
    <p:extLst>
      <p:ext uri="{BB962C8B-B14F-4D97-AF65-F5344CB8AC3E}">
        <p14:creationId xmlns:p14="http://schemas.microsoft.com/office/powerpoint/2010/main" val="1770660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1505" name="Title 1"/>
          <p:cNvSpPr>
            <a:spLocks noGrp="1"/>
          </p:cNvSpPr>
          <p:nvPr>
            <p:ph type="title"/>
          </p:nvPr>
        </p:nvSpPr>
        <p:spPr>
          <a:xfrm>
            <a:off x="428625" y="285750"/>
            <a:ext cx="7072313" cy="1071563"/>
          </a:xfrm>
        </p:spPr>
        <p:txBody>
          <a:bodyPr/>
          <a:lstStyle/>
          <a:p>
            <a:r>
              <a:rPr lang="en-US">
                <a:latin typeface="Calibri" charset="0"/>
              </a:rPr>
              <a:t>De fem bønnene</a:t>
            </a:r>
          </a:p>
        </p:txBody>
      </p:sp>
      <p:sp>
        <p:nvSpPr>
          <p:cNvPr id="3" name="Content Placeholder 2"/>
          <p:cNvSpPr>
            <a:spLocks noGrp="1"/>
          </p:cNvSpPr>
          <p:nvPr>
            <p:ph idx="1"/>
          </p:nvPr>
        </p:nvSpPr>
        <p:spPr>
          <a:xfrm>
            <a:off x="428625" y="1571625"/>
            <a:ext cx="8258175" cy="4554538"/>
          </a:xfrm>
        </p:spPr>
        <p:txBody>
          <a:bodyPr/>
          <a:lstStyle/>
          <a:p>
            <a:pPr>
              <a:defRPr/>
            </a:pPr>
            <a:r>
              <a:rPr lang="en-US" dirty="0" err="1" smtClean="0"/>
              <a:t>Fajr</a:t>
            </a:r>
            <a:r>
              <a:rPr lang="en-US" dirty="0" smtClean="0"/>
              <a:t> (</a:t>
            </a:r>
            <a:r>
              <a:rPr lang="en-US" dirty="0" err="1" smtClean="0"/>
              <a:t>soloppgang</a:t>
            </a:r>
            <a:r>
              <a:rPr lang="en-US" dirty="0" smtClean="0"/>
              <a:t>)</a:t>
            </a:r>
          </a:p>
          <a:p>
            <a:pPr>
              <a:defRPr/>
            </a:pPr>
            <a:r>
              <a:rPr lang="en-US" dirty="0" err="1" smtClean="0"/>
              <a:t>Dhuhr</a:t>
            </a:r>
            <a:r>
              <a:rPr lang="en-US" dirty="0" smtClean="0"/>
              <a:t> (</a:t>
            </a:r>
            <a:r>
              <a:rPr lang="en-US" dirty="0" err="1" smtClean="0"/>
              <a:t>midt</a:t>
            </a:r>
            <a:r>
              <a:rPr lang="en-US" dirty="0" smtClean="0"/>
              <a:t> </a:t>
            </a:r>
            <a:r>
              <a:rPr lang="en-US" dirty="0" err="1" smtClean="0"/>
              <a:t>på</a:t>
            </a:r>
            <a:r>
              <a:rPr lang="en-US" dirty="0" smtClean="0"/>
              <a:t> </a:t>
            </a:r>
            <a:r>
              <a:rPr lang="en-US" dirty="0" err="1" smtClean="0"/>
              <a:t>dagen</a:t>
            </a:r>
            <a:r>
              <a:rPr lang="en-US" dirty="0" smtClean="0"/>
              <a:t>)</a:t>
            </a:r>
          </a:p>
          <a:p>
            <a:pPr>
              <a:defRPr/>
            </a:pPr>
            <a:r>
              <a:rPr lang="en-US" dirty="0" err="1" smtClean="0"/>
              <a:t>Asr</a:t>
            </a:r>
            <a:r>
              <a:rPr lang="en-US" dirty="0" smtClean="0"/>
              <a:t> (</a:t>
            </a:r>
            <a:r>
              <a:rPr lang="en-US" dirty="0" err="1" smtClean="0"/>
              <a:t>ettermiddag</a:t>
            </a:r>
            <a:r>
              <a:rPr lang="en-US" dirty="0" smtClean="0"/>
              <a:t>)</a:t>
            </a:r>
          </a:p>
          <a:p>
            <a:pPr>
              <a:defRPr/>
            </a:pPr>
            <a:r>
              <a:rPr lang="en-US" dirty="0" err="1" smtClean="0"/>
              <a:t>Maghrib</a:t>
            </a:r>
            <a:r>
              <a:rPr lang="en-US" dirty="0" smtClean="0"/>
              <a:t> (</a:t>
            </a:r>
            <a:r>
              <a:rPr lang="en-US" dirty="0" err="1" smtClean="0"/>
              <a:t>solnedgang</a:t>
            </a:r>
            <a:r>
              <a:rPr lang="en-US" dirty="0" smtClean="0"/>
              <a:t>)</a:t>
            </a:r>
          </a:p>
          <a:p>
            <a:pPr marL="0" indent="0">
              <a:buFont typeface="Arial" charset="0"/>
              <a:buNone/>
              <a:defRPr/>
            </a:pPr>
            <a:endParaRPr lang="en-US" dirty="0"/>
          </a:p>
        </p:txBody>
      </p:sp>
    </p:spTree>
    <p:extLst>
      <p:ext uri="{BB962C8B-B14F-4D97-AF65-F5344CB8AC3E}">
        <p14:creationId xmlns:p14="http://schemas.microsoft.com/office/powerpoint/2010/main" val="3442837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2529" name="Title 1"/>
          <p:cNvSpPr>
            <a:spLocks noGrp="1"/>
          </p:cNvSpPr>
          <p:nvPr>
            <p:ph type="title"/>
          </p:nvPr>
        </p:nvSpPr>
        <p:spPr>
          <a:xfrm>
            <a:off x="428625" y="285750"/>
            <a:ext cx="7072313" cy="1071563"/>
          </a:xfrm>
        </p:spPr>
        <p:txBody>
          <a:bodyPr/>
          <a:lstStyle/>
          <a:p>
            <a:r>
              <a:rPr lang="en-US">
                <a:latin typeface="Calibri" charset="0"/>
              </a:rPr>
              <a:t>De fem bønnene</a:t>
            </a:r>
          </a:p>
        </p:txBody>
      </p:sp>
      <p:sp>
        <p:nvSpPr>
          <p:cNvPr id="3" name="Content Placeholder 2"/>
          <p:cNvSpPr>
            <a:spLocks noGrp="1"/>
          </p:cNvSpPr>
          <p:nvPr>
            <p:ph idx="1"/>
          </p:nvPr>
        </p:nvSpPr>
        <p:spPr>
          <a:xfrm>
            <a:off x="428625" y="1571625"/>
            <a:ext cx="8258175" cy="4554538"/>
          </a:xfrm>
        </p:spPr>
        <p:txBody>
          <a:bodyPr/>
          <a:lstStyle/>
          <a:p>
            <a:pPr>
              <a:defRPr/>
            </a:pPr>
            <a:r>
              <a:rPr lang="en-US" dirty="0" err="1" smtClean="0"/>
              <a:t>Fajr</a:t>
            </a:r>
            <a:r>
              <a:rPr lang="en-US" dirty="0" smtClean="0"/>
              <a:t> (</a:t>
            </a:r>
            <a:r>
              <a:rPr lang="en-US" dirty="0" err="1" smtClean="0"/>
              <a:t>soloppgang</a:t>
            </a:r>
            <a:r>
              <a:rPr lang="en-US" dirty="0" smtClean="0"/>
              <a:t>)</a:t>
            </a:r>
          </a:p>
          <a:p>
            <a:pPr>
              <a:defRPr/>
            </a:pPr>
            <a:r>
              <a:rPr lang="en-US" dirty="0" err="1" smtClean="0"/>
              <a:t>Dhuhr</a:t>
            </a:r>
            <a:r>
              <a:rPr lang="en-US" dirty="0" smtClean="0"/>
              <a:t> (</a:t>
            </a:r>
            <a:r>
              <a:rPr lang="en-US" dirty="0" err="1" smtClean="0"/>
              <a:t>midt</a:t>
            </a:r>
            <a:r>
              <a:rPr lang="en-US" dirty="0" smtClean="0"/>
              <a:t> </a:t>
            </a:r>
            <a:r>
              <a:rPr lang="en-US" dirty="0" err="1" smtClean="0"/>
              <a:t>på</a:t>
            </a:r>
            <a:r>
              <a:rPr lang="en-US" dirty="0" smtClean="0"/>
              <a:t> </a:t>
            </a:r>
            <a:r>
              <a:rPr lang="en-US" dirty="0" err="1" smtClean="0"/>
              <a:t>dagen</a:t>
            </a:r>
            <a:r>
              <a:rPr lang="en-US" dirty="0" smtClean="0"/>
              <a:t>)</a:t>
            </a:r>
          </a:p>
          <a:p>
            <a:pPr>
              <a:defRPr/>
            </a:pPr>
            <a:r>
              <a:rPr lang="en-US" dirty="0" err="1" smtClean="0"/>
              <a:t>Asr</a:t>
            </a:r>
            <a:r>
              <a:rPr lang="en-US" dirty="0" smtClean="0"/>
              <a:t> (</a:t>
            </a:r>
            <a:r>
              <a:rPr lang="en-US" dirty="0" err="1" smtClean="0"/>
              <a:t>ettermiddag</a:t>
            </a:r>
            <a:r>
              <a:rPr lang="en-US" dirty="0" smtClean="0"/>
              <a:t>)</a:t>
            </a:r>
          </a:p>
          <a:p>
            <a:pPr>
              <a:defRPr/>
            </a:pPr>
            <a:r>
              <a:rPr lang="en-US" dirty="0" err="1" smtClean="0"/>
              <a:t>Maghrib</a:t>
            </a:r>
            <a:r>
              <a:rPr lang="en-US" dirty="0" smtClean="0"/>
              <a:t> (</a:t>
            </a:r>
            <a:r>
              <a:rPr lang="en-US" dirty="0" err="1" smtClean="0"/>
              <a:t>solnedgang</a:t>
            </a:r>
            <a:r>
              <a:rPr lang="en-US" dirty="0" smtClean="0"/>
              <a:t>)</a:t>
            </a:r>
          </a:p>
          <a:p>
            <a:pPr>
              <a:defRPr/>
            </a:pPr>
            <a:r>
              <a:rPr lang="en-US" dirty="0" err="1" smtClean="0"/>
              <a:t>Isha</a:t>
            </a:r>
            <a:r>
              <a:rPr lang="en-US" dirty="0" smtClean="0"/>
              <a:t> (</a:t>
            </a:r>
            <a:r>
              <a:rPr lang="en-US" dirty="0" err="1" smtClean="0"/>
              <a:t>kveldsbønn</a:t>
            </a:r>
            <a:r>
              <a:rPr lang="en-US" dirty="0" smtClean="0"/>
              <a:t>)</a:t>
            </a:r>
          </a:p>
          <a:p>
            <a:pPr>
              <a:defRPr/>
            </a:pPr>
            <a:endParaRPr lang="en-US" dirty="0" smtClean="0"/>
          </a:p>
          <a:p>
            <a:pPr marL="0" indent="0">
              <a:buFont typeface="Arial" charset="0"/>
              <a:buNone/>
              <a:defRPr/>
            </a:pPr>
            <a:endParaRPr lang="en-US" dirty="0"/>
          </a:p>
        </p:txBody>
      </p:sp>
    </p:spTree>
    <p:extLst>
      <p:ext uri="{BB962C8B-B14F-4D97-AF65-F5344CB8AC3E}">
        <p14:creationId xmlns:p14="http://schemas.microsoft.com/office/powerpoint/2010/main" val="3902553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3553" name="Title 1"/>
          <p:cNvSpPr>
            <a:spLocks noGrp="1"/>
          </p:cNvSpPr>
          <p:nvPr>
            <p:ph type="title"/>
          </p:nvPr>
        </p:nvSpPr>
        <p:spPr>
          <a:xfrm>
            <a:off x="428625" y="285750"/>
            <a:ext cx="7072313" cy="1071563"/>
          </a:xfrm>
        </p:spPr>
        <p:txBody>
          <a:bodyPr/>
          <a:lstStyle/>
          <a:p>
            <a:r>
              <a:rPr lang="en-US">
                <a:latin typeface="Calibri" charset="0"/>
              </a:rPr>
              <a:t>De fem bønnene</a:t>
            </a:r>
          </a:p>
        </p:txBody>
      </p:sp>
      <p:sp>
        <p:nvSpPr>
          <p:cNvPr id="3" name="Content Placeholder 2"/>
          <p:cNvSpPr>
            <a:spLocks noGrp="1"/>
          </p:cNvSpPr>
          <p:nvPr>
            <p:ph idx="1"/>
          </p:nvPr>
        </p:nvSpPr>
        <p:spPr>
          <a:xfrm>
            <a:off x="428625" y="1571625"/>
            <a:ext cx="8258175" cy="4554538"/>
          </a:xfrm>
        </p:spPr>
        <p:txBody>
          <a:bodyPr/>
          <a:lstStyle/>
          <a:p>
            <a:pPr>
              <a:defRPr/>
            </a:pPr>
            <a:r>
              <a:rPr lang="en-US" dirty="0" err="1" smtClean="0"/>
              <a:t>Fajr</a:t>
            </a:r>
            <a:r>
              <a:rPr lang="en-US" dirty="0" smtClean="0"/>
              <a:t> (</a:t>
            </a:r>
            <a:r>
              <a:rPr lang="en-US" dirty="0" err="1" smtClean="0"/>
              <a:t>soloppgang</a:t>
            </a:r>
            <a:r>
              <a:rPr lang="en-US" dirty="0" smtClean="0"/>
              <a:t>)</a:t>
            </a:r>
          </a:p>
          <a:p>
            <a:pPr>
              <a:defRPr/>
            </a:pPr>
            <a:r>
              <a:rPr lang="en-US" dirty="0" err="1" smtClean="0"/>
              <a:t>Dhuhr</a:t>
            </a:r>
            <a:r>
              <a:rPr lang="en-US" dirty="0" smtClean="0"/>
              <a:t> (</a:t>
            </a:r>
            <a:r>
              <a:rPr lang="en-US" dirty="0" err="1" smtClean="0"/>
              <a:t>midt</a:t>
            </a:r>
            <a:r>
              <a:rPr lang="en-US" dirty="0" smtClean="0"/>
              <a:t> </a:t>
            </a:r>
            <a:r>
              <a:rPr lang="en-US" dirty="0" err="1" smtClean="0"/>
              <a:t>på</a:t>
            </a:r>
            <a:r>
              <a:rPr lang="en-US" dirty="0" smtClean="0"/>
              <a:t> </a:t>
            </a:r>
            <a:r>
              <a:rPr lang="en-US" dirty="0" err="1" smtClean="0"/>
              <a:t>dagen</a:t>
            </a:r>
            <a:r>
              <a:rPr lang="en-US" dirty="0" smtClean="0"/>
              <a:t>)</a:t>
            </a:r>
          </a:p>
          <a:p>
            <a:pPr>
              <a:defRPr/>
            </a:pPr>
            <a:r>
              <a:rPr lang="en-US" dirty="0" err="1" smtClean="0"/>
              <a:t>Asr</a:t>
            </a:r>
            <a:r>
              <a:rPr lang="en-US" dirty="0" smtClean="0"/>
              <a:t> (</a:t>
            </a:r>
            <a:r>
              <a:rPr lang="en-US" dirty="0" err="1" smtClean="0"/>
              <a:t>ettermiddag</a:t>
            </a:r>
            <a:r>
              <a:rPr lang="en-US" dirty="0" smtClean="0"/>
              <a:t>)</a:t>
            </a:r>
          </a:p>
          <a:p>
            <a:pPr>
              <a:defRPr/>
            </a:pPr>
            <a:r>
              <a:rPr lang="en-US" dirty="0" err="1" smtClean="0"/>
              <a:t>Maghrib</a:t>
            </a:r>
            <a:r>
              <a:rPr lang="en-US" dirty="0" smtClean="0"/>
              <a:t> (</a:t>
            </a:r>
            <a:r>
              <a:rPr lang="en-US" dirty="0" err="1" smtClean="0"/>
              <a:t>solnedgang</a:t>
            </a:r>
            <a:r>
              <a:rPr lang="en-US" dirty="0" smtClean="0"/>
              <a:t>)</a:t>
            </a:r>
          </a:p>
          <a:p>
            <a:pPr>
              <a:defRPr/>
            </a:pPr>
            <a:r>
              <a:rPr lang="en-US" dirty="0" err="1" smtClean="0"/>
              <a:t>Isha</a:t>
            </a:r>
            <a:r>
              <a:rPr lang="en-US" dirty="0" smtClean="0"/>
              <a:t> (</a:t>
            </a:r>
            <a:r>
              <a:rPr lang="en-US" dirty="0" err="1" smtClean="0"/>
              <a:t>kveldsbønn</a:t>
            </a:r>
            <a:r>
              <a:rPr lang="en-US" dirty="0" smtClean="0"/>
              <a:t>)</a:t>
            </a:r>
          </a:p>
          <a:p>
            <a:pPr>
              <a:defRPr/>
            </a:pPr>
            <a:endParaRPr lang="en-US" dirty="0"/>
          </a:p>
          <a:p>
            <a:pPr>
              <a:defRPr/>
            </a:pPr>
            <a:r>
              <a:rPr lang="en-US" dirty="0" err="1" smtClean="0"/>
              <a:t>Jumaa</a:t>
            </a:r>
            <a:r>
              <a:rPr lang="en-US" dirty="0" smtClean="0"/>
              <a:t> (</a:t>
            </a:r>
            <a:r>
              <a:rPr lang="en-US" dirty="0" err="1" smtClean="0"/>
              <a:t>felles</a:t>
            </a:r>
            <a:r>
              <a:rPr lang="en-US" dirty="0" smtClean="0"/>
              <a:t> </a:t>
            </a:r>
            <a:r>
              <a:rPr lang="en-US" dirty="0" err="1" smtClean="0"/>
              <a:t>bønn</a:t>
            </a:r>
            <a:r>
              <a:rPr lang="en-US" dirty="0" smtClean="0"/>
              <a:t> </a:t>
            </a:r>
            <a:r>
              <a:rPr lang="en-US" dirty="0" err="1" smtClean="0"/>
              <a:t>ved</a:t>
            </a:r>
            <a:r>
              <a:rPr lang="en-US" dirty="0" smtClean="0"/>
              <a:t> </a:t>
            </a:r>
            <a:r>
              <a:rPr lang="en-US" dirty="0" err="1" smtClean="0"/>
              <a:t>Dhuhur</a:t>
            </a:r>
            <a:r>
              <a:rPr lang="en-US" dirty="0" smtClean="0"/>
              <a:t> </a:t>
            </a:r>
            <a:r>
              <a:rPr lang="en-US" dirty="0" err="1" smtClean="0"/>
              <a:t>hver</a:t>
            </a:r>
            <a:r>
              <a:rPr lang="en-US" dirty="0" smtClean="0"/>
              <a:t> </a:t>
            </a:r>
            <a:r>
              <a:rPr lang="en-US" dirty="0" err="1" smtClean="0"/>
              <a:t>fredag</a:t>
            </a:r>
            <a:r>
              <a:rPr lang="en-US" dirty="0" smtClean="0"/>
              <a:t>)</a:t>
            </a:r>
          </a:p>
          <a:p>
            <a:pPr>
              <a:defRPr/>
            </a:pPr>
            <a:endParaRPr lang="en-US" dirty="0" smtClean="0"/>
          </a:p>
          <a:p>
            <a:pPr marL="0" indent="0">
              <a:buFont typeface="Arial" charset="0"/>
              <a:buNone/>
              <a:defRPr/>
            </a:pPr>
            <a:endParaRPr lang="en-US" dirty="0"/>
          </a:p>
        </p:txBody>
      </p:sp>
    </p:spTree>
    <p:extLst>
      <p:ext uri="{BB962C8B-B14F-4D97-AF65-F5344CB8AC3E}">
        <p14:creationId xmlns:p14="http://schemas.microsoft.com/office/powerpoint/2010/main" val="2296659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Oversikt</a:t>
            </a:r>
            <a:endParaRPr lang="en-US" dirty="0"/>
          </a:p>
        </p:txBody>
      </p:sp>
      <p:sp>
        <p:nvSpPr>
          <p:cNvPr id="3" name="Content Placeholder 2"/>
          <p:cNvSpPr>
            <a:spLocks noGrp="1"/>
          </p:cNvSpPr>
          <p:nvPr>
            <p:ph idx="1"/>
          </p:nvPr>
        </p:nvSpPr>
        <p:spPr/>
        <p:txBody>
          <a:bodyPr/>
          <a:lstStyle/>
          <a:p>
            <a:r>
              <a:rPr lang="en-US" dirty="0" smtClean="0"/>
              <a:t>ISLAM SOM TRO, OG ISLAMSKE TROSRETNINGER</a:t>
            </a:r>
          </a:p>
          <a:p>
            <a:r>
              <a:rPr lang="en-US" dirty="0" smtClean="0"/>
              <a:t>ISLAM SOM GLOBALT OG LOKALT FENOMEN</a:t>
            </a:r>
          </a:p>
          <a:p>
            <a:r>
              <a:rPr lang="en-US" dirty="0" smtClean="0"/>
              <a:t>LOKALT EKSEMPEL: ØST-AFRIKA </a:t>
            </a:r>
          </a:p>
        </p:txBody>
      </p:sp>
    </p:spTree>
    <p:extLst>
      <p:ext uri="{BB962C8B-B14F-4D97-AF65-F5344CB8AC3E}">
        <p14:creationId xmlns:p14="http://schemas.microsoft.com/office/powerpoint/2010/main" val="4243521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5601" name="Title 1"/>
          <p:cNvSpPr>
            <a:spLocks noGrp="1"/>
          </p:cNvSpPr>
          <p:nvPr>
            <p:ph type="title"/>
          </p:nvPr>
        </p:nvSpPr>
        <p:spPr>
          <a:xfrm>
            <a:off x="428625" y="285750"/>
            <a:ext cx="7072313" cy="1071563"/>
          </a:xfrm>
        </p:spPr>
        <p:txBody>
          <a:bodyPr/>
          <a:lstStyle/>
          <a:p>
            <a:r>
              <a:rPr lang="en-US" sz="4400" dirty="0" smtClean="0">
                <a:latin typeface="Calibri" charset="0"/>
              </a:rPr>
              <a:t>RAMADAN</a:t>
            </a:r>
            <a:endParaRPr lang="en-US" sz="4400" dirty="0">
              <a:latin typeface="Calibri" charset="0"/>
            </a:endParaRPr>
          </a:p>
        </p:txBody>
      </p:sp>
      <p:sp>
        <p:nvSpPr>
          <p:cNvPr id="25602" name="Content Placeholder 2"/>
          <p:cNvSpPr>
            <a:spLocks noGrp="1"/>
          </p:cNvSpPr>
          <p:nvPr>
            <p:ph idx="1"/>
          </p:nvPr>
        </p:nvSpPr>
        <p:spPr>
          <a:xfrm>
            <a:off x="428625" y="1571625"/>
            <a:ext cx="8258175" cy="4554538"/>
          </a:xfrm>
        </p:spPr>
        <p:txBody>
          <a:bodyPr>
            <a:normAutofit/>
          </a:bodyPr>
          <a:lstStyle/>
          <a:p>
            <a:r>
              <a:rPr lang="en-US" sz="2800" dirty="0">
                <a:latin typeface="Calibri" charset="0"/>
              </a:rPr>
              <a:t>Fra </a:t>
            </a:r>
            <a:r>
              <a:rPr lang="en-US" sz="2800" dirty="0" err="1">
                <a:latin typeface="Calibri" charset="0"/>
              </a:rPr>
              <a:t>soloppgang</a:t>
            </a:r>
            <a:r>
              <a:rPr lang="en-US" sz="2800" dirty="0">
                <a:latin typeface="Calibri" charset="0"/>
              </a:rPr>
              <a:t> </a:t>
            </a:r>
            <a:r>
              <a:rPr lang="en-US" sz="2800" dirty="0" err="1">
                <a:latin typeface="Calibri" charset="0"/>
              </a:rPr>
              <a:t>til</a:t>
            </a:r>
            <a:r>
              <a:rPr lang="en-US" sz="2800" dirty="0">
                <a:latin typeface="Calibri" charset="0"/>
              </a:rPr>
              <a:t> </a:t>
            </a:r>
            <a:r>
              <a:rPr lang="en-US" sz="2800" dirty="0" err="1">
                <a:latin typeface="Calibri" charset="0"/>
              </a:rPr>
              <a:t>solnedgang</a:t>
            </a:r>
            <a:endParaRPr lang="en-US" sz="2800" dirty="0">
              <a:latin typeface="Calibri" charset="0"/>
            </a:endParaRPr>
          </a:p>
          <a:p>
            <a:r>
              <a:rPr lang="en-US" sz="2800" dirty="0" err="1">
                <a:latin typeface="Calibri" charset="0"/>
              </a:rPr>
              <a:t>Tilpasninger</a:t>
            </a:r>
            <a:r>
              <a:rPr lang="en-US" sz="2800" dirty="0">
                <a:latin typeface="Calibri" charset="0"/>
              </a:rPr>
              <a:t> for </a:t>
            </a:r>
            <a:r>
              <a:rPr lang="en-US" sz="2800" dirty="0" err="1">
                <a:latin typeface="Calibri" charset="0"/>
              </a:rPr>
              <a:t>andre</a:t>
            </a:r>
            <a:r>
              <a:rPr lang="en-US" sz="2800" dirty="0">
                <a:latin typeface="Calibri" charset="0"/>
              </a:rPr>
              <a:t> </a:t>
            </a:r>
            <a:r>
              <a:rPr lang="en-US" sz="2800" dirty="0" err="1">
                <a:latin typeface="Calibri" charset="0"/>
              </a:rPr>
              <a:t>områder</a:t>
            </a:r>
            <a:r>
              <a:rPr lang="en-US" sz="2800" dirty="0">
                <a:latin typeface="Calibri" charset="0"/>
              </a:rPr>
              <a:t> (f. </a:t>
            </a:r>
            <a:r>
              <a:rPr lang="en-US" sz="2800" dirty="0" err="1">
                <a:latin typeface="Calibri" charset="0"/>
              </a:rPr>
              <a:t>eks</a:t>
            </a:r>
            <a:r>
              <a:rPr lang="en-US" sz="2800" dirty="0">
                <a:latin typeface="Calibri" charset="0"/>
              </a:rPr>
              <a:t> </a:t>
            </a:r>
            <a:r>
              <a:rPr lang="en-US" sz="2800" dirty="0" err="1">
                <a:latin typeface="Calibri" charset="0"/>
              </a:rPr>
              <a:t>Norge</a:t>
            </a:r>
            <a:r>
              <a:rPr lang="en-US" sz="2800" dirty="0">
                <a:latin typeface="Calibri" charset="0"/>
              </a:rPr>
              <a:t>)</a:t>
            </a:r>
          </a:p>
          <a:p>
            <a:r>
              <a:rPr lang="en-US" sz="2800" dirty="0" err="1">
                <a:latin typeface="Calibri" charset="0"/>
              </a:rPr>
              <a:t>Iftar</a:t>
            </a:r>
            <a:r>
              <a:rPr lang="en-US" sz="2800" dirty="0">
                <a:latin typeface="Calibri" charset="0"/>
              </a:rPr>
              <a:t> (</a:t>
            </a:r>
            <a:r>
              <a:rPr lang="en-US" sz="2800" dirty="0" err="1">
                <a:latin typeface="Calibri" charset="0"/>
              </a:rPr>
              <a:t>måltidet</a:t>
            </a:r>
            <a:r>
              <a:rPr lang="en-US" sz="2800" dirty="0">
                <a:latin typeface="Calibri" charset="0"/>
              </a:rPr>
              <a:t> </a:t>
            </a:r>
            <a:r>
              <a:rPr lang="en-US" sz="2800" dirty="0" err="1">
                <a:latin typeface="Calibri" charset="0"/>
              </a:rPr>
              <a:t>som</a:t>
            </a:r>
            <a:r>
              <a:rPr lang="en-US" sz="2800" dirty="0">
                <a:latin typeface="Calibri" charset="0"/>
              </a:rPr>
              <a:t> </a:t>
            </a:r>
            <a:r>
              <a:rPr lang="en-US" sz="2800" dirty="0" err="1">
                <a:latin typeface="Calibri" charset="0"/>
              </a:rPr>
              <a:t>bryter</a:t>
            </a:r>
            <a:r>
              <a:rPr lang="en-US" sz="2800" dirty="0">
                <a:latin typeface="Calibri" charset="0"/>
              </a:rPr>
              <a:t> fasten </a:t>
            </a:r>
            <a:r>
              <a:rPr lang="en-US" sz="2800" dirty="0" err="1">
                <a:latin typeface="Calibri" charset="0"/>
              </a:rPr>
              <a:t>hver</a:t>
            </a:r>
            <a:r>
              <a:rPr lang="en-US" sz="2800" dirty="0">
                <a:latin typeface="Calibri" charset="0"/>
              </a:rPr>
              <a:t> dag)</a:t>
            </a:r>
          </a:p>
          <a:p>
            <a:r>
              <a:rPr lang="en-US" sz="2800" dirty="0">
                <a:latin typeface="Calibri" charset="0"/>
              </a:rPr>
              <a:t>Id al-</a:t>
            </a:r>
            <a:r>
              <a:rPr lang="en-US" sz="2800" dirty="0" err="1">
                <a:latin typeface="Calibri" charset="0"/>
              </a:rPr>
              <a:t>Fitr</a:t>
            </a:r>
            <a:r>
              <a:rPr lang="en-US" sz="2800" dirty="0">
                <a:latin typeface="Calibri" charset="0"/>
              </a:rPr>
              <a:t> (</a:t>
            </a:r>
            <a:r>
              <a:rPr lang="en-US" sz="2800" dirty="0" err="1">
                <a:latin typeface="Calibri" charset="0"/>
              </a:rPr>
              <a:t>festen</a:t>
            </a:r>
            <a:r>
              <a:rPr lang="en-US" sz="2800" dirty="0">
                <a:latin typeface="Calibri" charset="0"/>
              </a:rPr>
              <a:t> </a:t>
            </a:r>
            <a:r>
              <a:rPr lang="en-US" sz="2800" dirty="0" err="1">
                <a:latin typeface="Calibri" charset="0"/>
              </a:rPr>
              <a:t>som</a:t>
            </a:r>
            <a:r>
              <a:rPr lang="en-US" sz="2800" dirty="0">
                <a:latin typeface="Calibri" charset="0"/>
              </a:rPr>
              <a:t> </a:t>
            </a:r>
            <a:r>
              <a:rPr lang="en-US" sz="2800" dirty="0" err="1">
                <a:latin typeface="Calibri" charset="0"/>
              </a:rPr>
              <a:t>avslutter</a:t>
            </a:r>
            <a:r>
              <a:rPr lang="en-US" sz="2800" dirty="0">
                <a:latin typeface="Calibri" charset="0"/>
              </a:rPr>
              <a:t> </a:t>
            </a:r>
            <a:r>
              <a:rPr lang="en-US" sz="2800" dirty="0" err="1">
                <a:latin typeface="Calibri" charset="0"/>
              </a:rPr>
              <a:t>fastemåneden</a:t>
            </a:r>
            <a:r>
              <a:rPr lang="en-US" sz="2800" dirty="0">
                <a:latin typeface="Calibri" charset="0"/>
              </a:rPr>
              <a:t>) </a:t>
            </a:r>
          </a:p>
        </p:txBody>
      </p:sp>
      <p:pic>
        <p:nvPicPr>
          <p:cNvPr id="25603" name="Picture 3" descr="Ramadan-in-Cair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0959" y="3713164"/>
            <a:ext cx="3840498" cy="2878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51840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7649" name="Title 1"/>
          <p:cNvSpPr>
            <a:spLocks noGrp="1"/>
          </p:cNvSpPr>
          <p:nvPr>
            <p:ph type="title"/>
          </p:nvPr>
        </p:nvSpPr>
        <p:spPr>
          <a:xfrm>
            <a:off x="428625" y="285750"/>
            <a:ext cx="7072313" cy="1071563"/>
          </a:xfrm>
        </p:spPr>
        <p:txBody>
          <a:bodyPr/>
          <a:lstStyle/>
          <a:p>
            <a:r>
              <a:rPr lang="en-US" dirty="0" smtClean="0">
                <a:latin typeface="Calibri" charset="0"/>
              </a:rPr>
              <a:t>ALMISSER </a:t>
            </a:r>
            <a:r>
              <a:rPr lang="en-US" dirty="0">
                <a:latin typeface="Calibri" charset="0"/>
              </a:rPr>
              <a:t>- ZAKAT</a:t>
            </a:r>
          </a:p>
        </p:txBody>
      </p:sp>
      <p:pic>
        <p:nvPicPr>
          <p:cNvPr id="27650" name="Content Placeholder 5" descr="thumbnail-3.aspx.jpeg"/>
          <p:cNvPicPr>
            <a:picLocks noGrp="1" noChangeAspect="1"/>
          </p:cNvPicPr>
          <p:nvPr>
            <p:ph idx="1"/>
          </p:nvPr>
        </p:nvPicPr>
        <p:blipFill>
          <a:blip r:embed="rId3" cstate="email">
            <a:extLst>
              <a:ext uri="{28A0092B-C50C-407E-A947-70E740481C1C}">
                <a14:useLocalDpi xmlns:a14="http://schemas.microsoft.com/office/drawing/2010/main"/>
              </a:ext>
            </a:extLst>
          </a:blip>
          <a:srcRect l="-78291" r="-78291"/>
          <a:stretch>
            <a:fillRect/>
          </a:stretch>
        </p:blipFill>
        <p:spPr>
          <a:xfrm>
            <a:off x="-2052638" y="1557338"/>
            <a:ext cx="8258176" cy="4554537"/>
          </a:xfrm>
        </p:spPr>
      </p:pic>
      <p:pic>
        <p:nvPicPr>
          <p:cNvPr id="27651" name="Picture 6" descr="thumbnail-4.aspx.jpe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00563" y="1593850"/>
            <a:ext cx="3646487"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2" name="Picture 7" descr="thumbnail-5.aspx.jpe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508625" y="4365625"/>
            <a:ext cx="2857500"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8819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7072313" cy="1071563"/>
          </a:xfrm>
        </p:spPr>
        <p:txBody>
          <a:bodyPr>
            <a:normAutofit fontScale="90000"/>
          </a:bodyPr>
          <a:lstStyle/>
          <a:p>
            <a:pPr>
              <a:defRPr/>
            </a:pPr>
            <a:r>
              <a:rPr lang="en-US" dirty="0" smtClean="0"/>
              <a:t>PILEGRIMSREISE – “</a:t>
            </a:r>
            <a:r>
              <a:rPr lang="en-US" dirty="0" err="1" smtClean="0"/>
              <a:t>Hver</a:t>
            </a:r>
            <a:r>
              <a:rPr lang="en-US" dirty="0" smtClean="0"/>
              <a:t> den </a:t>
            </a:r>
            <a:r>
              <a:rPr lang="en-US" dirty="0" err="1" smtClean="0"/>
              <a:t>som</a:t>
            </a:r>
            <a:r>
              <a:rPr lang="en-US" dirty="0" smtClean="0"/>
              <a:t> </a:t>
            </a:r>
            <a:r>
              <a:rPr lang="en-US" dirty="0" err="1" smtClean="0"/>
              <a:t>kan</a:t>
            </a:r>
            <a:r>
              <a:rPr lang="en-US" dirty="0" smtClean="0"/>
              <a:t>”</a:t>
            </a:r>
            <a:endParaRPr lang="en-US" dirty="0"/>
          </a:p>
        </p:txBody>
      </p:sp>
      <p:sp>
        <p:nvSpPr>
          <p:cNvPr id="27" name="TextBox 26"/>
          <p:cNvSpPr txBox="1"/>
          <p:nvPr/>
        </p:nvSpPr>
        <p:spPr>
          <a:xfrm>
            <a:off x="488950" y="1622425"/>
            <a:ext cx="7609776" cy="1323439"/>
          </a:xfrm>
          <a:prstGeom prst="rect">
            <a:avLst/>
          </a:prstGeom>
          <a:noFill/>
        </p:spPr>
        <p:txBody>
          <a:bodyPr wrap="none">
            <a:spAutoFit/>
          </a:bodyPr>
          <a:lstStyle/>
          <a:p>
            <a:pPr marL="285750" indent="-285750">
              <a:buFontTx/>
              <a:buChar char="-"/>
              <a:defRPr/>
            </a:pPr>
            <a:r>
              <a:rPr lang="en-US" sz="2000" dirty="0" err="1"/>
              <a:t>Mellom</a:t>
            </a:r>
            <a:r>
              <a:rPr lang="en-US" sz="2000" dirty="0"/>
              <a:t> 2-3,5 </a:t>
            </a:r>
            <a:r>
              <a:rPr lang="en-US" sz="2000" dirty="0" err="1"/>
              <a:t>millioner</a:t>
            </a:r>
            <a:r>
              <a:rPr lang="en-US" sz="2000" dirty="0"/>
              <a:t> </a:t>
            </a:r>
            <a:r>
              <a:rPr lang="en-US" sz="2000" dirty="0" err="1"/>
              <a:t>hvert</a:t>
            </a:r>
            <a:r>
              <a:rPr lang="en-US" sz="2000" dirty="0"/>
              <a:t> </a:t>
            </a:r>
            <a:r>
              <a:rPr lang="en-US" sz="2000" dirty="0" err="1"/>
              <a:t>år</a:t>
            </a:r>
            <a:endParaRPr lang="en-US" sz="2000" dirty="0"/>
          </a:p>
          <a:p>
            <a:pPr marL="285750" indent="-285750">
              <a:buFontTx/>
              <a:buChar char="-"/>
              <a:defRPr/>
            </a:pPr>
            <a:r>
              <a:rPr lang="en-US" sz="2000" dirty="0" err="1"/>
              <a:t>Reguleres</a:t>
            </a:r>
            <a:r>
              <a:rPr lang="en-US" sz="2000" dirty="0"/>
              <a:t> </a:t>
            </a:r>
            <a:r>
              <a:rPr lang="en-US" sz="2000" dirty="0" err="1"/>
              <a:t>av</a:t>
            </a:r>
            <a:r>
              <a:rPr lang="en-US" sz="2000" dirty="0"/>
              <a:t> </a:t>
            </a:r>
            <a:r>
              <a:rPr lang="en-US" sz="2000" dirty="0" err="1"/>
              <a:t>spesielle</a:t>
            </a:r>
            <a:r>
              <a:rPr lang="en-US" sz="2000" dirty="0"/>
              <a:t> pass </a:t>
            </a:r>
            <a:r>
              <a:rPr lang="en-US" sz="2000" dirty="0" err="1"/>
              <a:t>og</a:t>
            </a:r>
            <a:r>
              <a:rPr lang="en-US" sz="2000" dirty="0"/>
              <a:t> </a:t>
            </a:r>
            <a:r>
              <a:rPr lang="en-US" sz="2000" dirty="0" err="1"/>
              <a:t>kvoter</a:t>
            </a:r>
            <a:r>
              <a:rPr lang="en-US" sz="2000" dirty="0"/>
              <a:t> </a:t>
            </a:r>
            <a:r>
              <a:rPr lang="en-US" sz="2000" dirty="0" err="1"/>
              <a:t>fordelt</a:t>
            </a:r>
            <a:r>
              <a:rPr lang="en-US" sz="2000" dirty="0"/>
              <a:t> </a:t>
            </a:r>
            <a:r>
              <a:rPr lang="en-US" sz="2000" dirty="0" err="1"/>
              <a:t>på</a:t>
            </a:r>
            <a:r>
              <a:rPr lang="en-US" sz="2000" dirty="0"/>
              <a:t> land, c. 1000 </a:t>
            </a:r>
            <a:r>
              <a:rPr lang="en-US" sz="2000" dirty="0" err="1"/>
              <a:t>pr</a:t>
            </a:r>
            <a:endParaRPr lang="en-US" sz="2000" dirty="0"/>
          </a:p>
          <a:p>
            <a:pPr>
              <a:defRPr/>
            </a:pPr>
            <a:r>
              <a:rPr lang="en-US" sz="2000" dirty="0"/>
              <a:t>    1 million </a:t>
            </a:r>
            <a:r>
              <a:rPr lang="en-US" sz="2000" dirty="0" err="1"/>
              <a:t>innbyggere</a:t>
            </a:r>
            <a:endParaRPr lang="en-US" sz="2000" dirty="0"/>
          </a:p>
          <a:p>
            <a:pPr marL="285750" indent="-285750">
              <a:buFontTx/>
              <a:buChar char="-"/>
              <a:defRPr/>
            </a:pPr>
            <a:r>
              <a:rPr lang="en-US" sz="2000" dirty="0" err="1"/>
              <a:t>Stor</a:t>
            </a:r>
            <a:r>
              <a:rPr lang="en-US" sz="2000" dirty="0"/>
              <a:t> </a:t>
            </a:r>
            <a:r>
              <a:rPr lang="en-US" sz="2000" dirty="0" err="1"/>
              <a:t>utfordring</a:t>
            </a:r>
            <a:r>
              <a:rPr lang="en-US" sz="2000" dirty="0"/>
              <a:t> for </a:t>
            </a:r>
            <a:r>
              <a:rPr lang="en-US" sz="2000" dirty="0" err="1"/>
              <a:t>sikkerhet</a:t>
            </a:r>
            <a:r>
              <a:rPr lang="en-US" sz="2000" dirty="0"/>
              <a:t>, hygiene etc. </a:t>
            </a:r>
            <a:r>
              <a:rPr lang="en-US" sz="2000" dirty="0" err="1" smtClean="0"/>
              <a:t>Stadige</a:t>
            </a:r>
            <a:r>
              <a:rPr lang="en-US" sz="2000" dirty="0" smtClean="0"/>
              <a:t> </a:t>
            </a:r>
            <a:r>
              <a:rPr lang="en-US" sz="2000" dirty="0" err="1" smtClean="0"/>
              <a:t>ulykker</a:t>
            </a:r>
            <a:r>
              <a:rPr lang="en-US" sz="2000" dirty="0" smtClean="0"/>
              <a:t>, </a:t>
            </a:r>
            <a:r>
              <a:rPr lang="en-US" sz="2000" dirty="0" err="1" smtClean="0"/>
              <a:t>senest</a:t>
            </a:r>
            <a:r>
              <a:rPr lang="en-US" sz="2000" dirty="0" smtClean="0"/>
              <a:t> </a:t>
            </a:r>
            <a:r>
              <a:rPr lang="en-US" sz="2000" dirty="0" err="1" smtClean="0"/>
              <a:t>i</a:t>
            </a:r>
            <a:r>
              <a:rPr lang="en-US" sz="2000" dirty="0" smtClean="0"/>
              <a:t> </a:t>
            </a:r>
            <a:r>
              <a:rPr lang="en-US" sz="2000" dirty="0" err="1" smtClean="0"/>
              <a:t>år</a:t>
            </a:r>
            <a:endParaRPr lang="en-US" sz="2000" dirty="0"/>
          </a:p>
        </p:txBody>
      </p:sp>
      <p:pic>
        <p:nvPicPr>
          <p:cNvPr id="29699" name="Content Placeholder 3" descr="hajj.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6238" y="3357563"/>
            <a:ext cx="5743575" cy="316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760540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43009" name="Title 1"/>
          <p:cNvSpPr>
            <a:spLocks noGrp="1"/>
          </p:cNvSpPr>
          <p:nvPr>
            <p:ph type="ctrTitle"/>
          </p:nvPr>
        </p:nvSpPr>
        <p:spPr>
          <a:xfrm>
            <a:off x="685800" y="2130425"/>
            <a:ext cx="7772400" cy="2713718"/>
          </a:xfrm>
        </p:spPr>
        <p:txBody>
          <a:bodyPr>
            <a:normAutofit fontScale="90000"/>
          </a:bodyPr>
          <a:lstStyle/>
          <a:p>
            <a:r>
              <a:rPr lang="en-US" dirty="0" smtClean="0"/>
              <a:t/>
            </a:r>
            <a:br>
              <a:rPr lang="en-US" dirty="0" smtClean="0"/>
            </a:br>
            <a:r>
              <a:rPr lang="en-US" dirty="0" smtClean="0"/>
              <a:t>2.</a:t>
            </a:r>
            <a:br>
              <a:rPr lang="en-US" dirty="0" smtClean="0"/>
            </a:br>
            <a:r>
              <a:rPr lang="en-US" dirty="0" smtClean="0"/>
              <a:t>ISLAM </a:t>
            </a:r>
            <a:r>
              <a:rPr lang="en-US" dirty="0"/>
              <a:t>SOM GLOBALT OG LOKALT FENOMEN</a:t>
            </a:r>
          </a:p>
        </p:txBody>
      </p:sp>
    </p:spTree>
    <p:extLst>
      <p:ext uri="{BB962C8B-B14F-4D97-AF65-F5344CB8AC3E}">
        <p14:creationId xmlns:p14="http://schemas.microsoft.com/office/powerpoint/2010/main" val="2694322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7072313" cy="1071563"/>
          </a:xfrm>
        </p:spPr>
        <p:txBody>
          <a:bodyPr>
            <a:normAutofit fontScale="90000"/>
          </a:bodyPr>
          <a:lstStyle/>
          <a:p>
            <a:pPr>
              <a:defRPr/>
            </a:pPr>
            <a:r>
              <a:rPr lang="en-US" dirty="0" smtClean="0"/>
              <a:t>ISLAM SOM VERDENSOMSPENNENDE</a:t>
            </a:r>
            <a:endParaRPr lang="en-US" dirty="0"/>
          </a:p>
        </p:txBody>
      </p:sp>
      <p:pic>
        <p:nvPicPr>
          <p:cNvPr id="44034" name="Content Placeholder 3" descr="thumbnail-1.aspx.jpeg"/>
          <p:cNvPicPr>
            <a:picLocks noGrp="1" noChangeAspect="1"/>
          </p:cNvPicPr>
          <p:nvPr>
            <p:ph idx="1"/>
          </p:nvPr>
        </p:nvPicPr>
        <p:blipFill>
          <a:blip r:embed="rId3" cstate="email">
            <a:extLst>
              <a:ext uri="{28A0092B-C50C-407E-A947-70E740481C1C}">
                <a14:useLocalDpi xmlns:a14="http://schemas.microsoft.com/office/drawing/2010/main"/>
              </a:ext>
            </a:extLst>
          </a:blip>
          <a:srcRect l="-9534" r="-9534"/>
          <a:stretch>
            <a:fillRect/>
          </a:stretch>
        </p:blipFill>
        <p:spPr>
          <a:xfrm>
            <a:off x="-107950" y="4724400"/>
            <a:ext cx="3524250" cy="1944688"/>
          </a:xfrm>
        </p:spPr>
      </p:pic>
      <p:pic>
        <p:nvPicPr>
          <p:cNvPr id="44035" name="Picture 4" descr="thumbnail.aspx.jpe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313" y="1700213"/>
            <a:ext cx="1854200" cy="248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Picture 5" descr="400px-Islam_by_country.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843213" y="1484313"/>
            <a:ext cx="6026150"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7" name="TextBox 6"/>
          <p:cNvSpPr txBox="1">
            <a:spLocks noChangeArrowheads="1"/>
          </p:cNvSpPr>
          <p:nvPr/>
        </p:nvSpPr>
        <p:spPr bwMode="auto">
          <a:xfrm>
            <a:off x="4100513" y="4375150"/>
            <a:ext cx="508476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Land med muslimsk majoritet eller stor minoritet</a:t>
            </a:r>
          </a:p>
          <a:p>
            <a:pPr eaLnBrk="1" hangingPunct="1"/>
            <a:r>
              <a:rPr lang="en-US" sz="1800"/>
              <a:t>C. 1.6 milliarder muslimer eller 24% av verdens</a:t>
            </a:r>
          </a:p>
          <a:p>
            <a:pPr eaLnBrk="1" hangingPunct="1"/>
            <a:r>
              <a:rPr lang="en-US" sz="1800"/>
              <a:t>befolkning</a:t>
            </a:r>
          </a:p>
        </p:txBody>
      </p:sp>
      <p:sp>
        <p:nvSpPr>
          <p:cNvPr id="44038" name="TextBox 7"/>
          <p:cNvSpPr txBox="1">
            <a:spLocks noChangeArrowheads="1"/>
          </p:cNvSpPr>
          <p:nvPr/>
        </p:nvSpPr>
        <p:spPr bwMode="auto">
          <a:xfrm>
            <a:off x="4140200" y="5445125"/>
            <a:ext cx="453866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UMMA: FELLESSKAP</a:t>
            </a:r>
          </a:p>
          <a:p>
            <a:pPr eaLnBrk="1" hangingPunct="1"/>
            <a:r>
              <a:rPr lang="en-US" b="1"/>
              <a:t>IDEAL ELLER VIRKELIGHET?</a:t>
            </a:r>
          </a:p>
        </p:txBody>
      </p:sp>
    </p:spTree>
    <p:extLst>
      <p:ext uri="{BB962C8B-B14F-4D97-AF65-F5344CB8AC3E}">
        <p14:creationId xmlns:p14="http://schemas.microsoft.com/office/powerpoint/2010/main" val="3871630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7072313" cy="1071563"/>
          </a:xfrm>
        </p:spPr>
        <p:txBody>
          <a:bodyPr>
            <a:normAutofit fontScale="90000"/>
          </a:bodyPr>
          <a:lstStyle/>
          <a:p>
            <a:pPr>
              <a:defRPr/>
            </a:pPr>
            <a:r>
              <a:rPr lang="en-US" dirty="0" smtClean="0"/>
              <a:t>ISLAM SOM VERDENSOMSPENNENDE</a:t>
            </a:r>
            <a:endParaRPr lang="en-US" dirty="0"/>
          </a:p>
        </p:txBody>
      </p:sp>
      <p:pic>
        <p:nvPicPr>
          <p:cNvPr id="46082" name="Content Placeholder 13" descr="s-SYRIA-CRISIS-large.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23850" y="1357313"/>
            <a:ext cx="3981450" cy="2197100"/>
          </a:xfrm>
        </p:spPr>
      </p:pic>
      <p:pic>
        <p:nvPicPr>
          <p:cNvPr id="46083" name="Picture 14" descr="e2845cfefde899aa.jpe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23850" y="4005263"/>
            <a:ext cx="3160713" cy="230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4" name="Picture 15" descr="thumbnail.aspx.jpe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084888" y="2036763"/>
            <a:ext cx="21621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5" name="TextBox 16"/>
          <p:cNvSpPr txBox="1">
            <a:spLocks noChangeArrowheads="1"/>
          </p:cNvSpPr>
          <p:nvPr/>
        </p:nvSpPr>
        <p:spPr bwMode="auto">
          <a:xfrm>
            <a:off x="5420519" y="5695270"/>
            <a:ext cx="13287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t>UMMA?</a:t>
            </a:r>
          </a:p>
        </p:txBody>
      </p:sp>
      <p:sp>
        <p:nvSpPr>
          <p:cNvPr id="46086" name="TextBox 17"/>
          <p:cNvSpPr txBox="1">
            <a:spLocks noChangeArrowheads="1"/>
          </p:cNvSpPr>
          <p:nvPr/>
        </p:nvSpPr>
        <p:spPr bwMode="auto">
          <a:xfrm>
            <a:off x="323850" y="3500438"/>
            <a:ext cx="25070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Syria, </a:t>
            </a:r>
            <a:r>
              <a:rPr lang="en-US" sz="1800" dirty="0" err="1"/>
              <a:t>september</a:t>
            </a:r>
            <a:r>
              <a:rPr lang="en-US" sz="1800" dirty="0"/>
              <a:t> </a:t>
            </a:r>
            <a:r>
              <a:rPr lang="en-US" sz="1800" dirty="0" smtClean="0"/>
              <a:t>2015</a:t>
            </a:r>
            <a:endParaRPr lang="en-US" sz="1800" dirty="0"/>
          </a:p>
        </p:txBody>
      </p:sp>
      <p:sp>
        <p:nvSpPr>
          <p:cNvPr id="46087" name="TextBox 18"/>
          <p:cNvSpPr txBox="1">
            <a:spLocks noChangeArrowheads="1"/>
          </p:cNvSpPr>
          <p:nvPr/>
        </p:nvSpPr>
        <p:spPr bwMode="auto">
          <a:xfrm>
            <a:off x="250825" y="6308725"/>
            <a:ext cx="24177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Somalia, august 2012</a:t>
            </a:r>
          </a:p>
        </p:txBody>
      </p:sp>
      <p:sp>
        <p:nvSpPr>
          <p:cNvPr id="46088" name="TextBox 19"/>
          <p:cNvSpPr txBox="1">
            <a:spLocks noChangeArrowheads="1"/>
          </p:cNvSpPr>
          <p:nvPr/>
        </p:nvSpPr>
        <p:spPr bwMode="auto">
          <a:xfrm>
            <a:off x="6084888" y="4894263"/>
            <a:ext cx="1724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Libya, </a:t>
            </a:r>
            <a:r>
              <a:rPr lang="en-US" sz="1800" dirty="0" err="1"/>
              <a:t>juli</a:t>
            </a:r>
            <a:r>
              <a:rPr lang="en-US" sz="1800" dirty="0"/>
              <a:t> 2012 </a:t>
            </a:r>
          </a:p>
        </p:txBody>
      </p:sp>
    </p:spTree>
    <p:extLst>
      <p:ext uri="{BB962C8B-B14F-4D97-AF65-F5344CB8AC3E}">
        <p14:creationId xmlns:p14="http://schemas.microsoft.com/office/powerpoint/2010/main" val="1258576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7072312" cy="1071563"/>
          </a:xfrm>
        </p:spPr>
        <p:txBody>
          <a:bodyPr>
            <a:normAutofit/>
          </a:bodyPr>
          <a:lstStyle/>
          <a:p>
            <a:pPr>
              <a:defRPr/>
            </a:pPr>
            <a:r>
              <a:rPr lang="en-US" sz="3200" dirty="0" smtClean="0"/>
              <a:t>ISLAM SOM VERDENSOMSPENNENDE – </a:t>
            </a:r>
            <a:r>
              <a:rPr lang="en-US" sz="3200" dirty="0" err="1" smtClean="0"/>
              <a:t>Ulike</a:t>
            </a:r>
            <a:r>
              <a:rPr lang="en-US" sz="3200" dirty="0" smtClean="0"/>
              <a:t> </a:t>
            </a:r>
            <a:r>
              <a:rPr lang="en-US" sz="3200" dirty="0" err="1" smtClean="0"/>
              <a:t>levekår</a:t>
            </a:r>
            <a:endParaRPr lang="en-US" sz="3200" dirty="0"/>
          </a:p>
        </p:txBody>
      </p:sp>
      <p:pic>
        <p:nvPicPr>
          <p:cNvPr id="48130" name="Content Placeholder 3" descr="IMG_4417.jpg"/>
          <p:cNvPicPr>
            <a:picLocks noGrp="1" noChangeAspect="1"/>
          </p:cNvPicPr>
          <p:nvPr>
            <p:ph idx="1"/>
          </p:nvPr>
        </p:nvPicPr>
        <p:blipFill>
          <a:blip r:embed="rId3" cstate="email">
            <a:extLst>
              <a:ext uri="{28A0092B-C50C-407E-A947-70E740481C1C}">
                <a14:useLocalDpi xmlns:a14="http://schemas.microsoft.com/office/drawing/2010/main"/>
              </a:ext>
            </a:extLst>
          </a:blip>
          <a:srcRect l="-343" r="-165"/>
          <a:stretch>
            <a:fillRect/>
          </a:stretch>
        </p:blipFill>
        <p:spPr>
          <a:xfrm>
            <a:off x="684213" y="1484313"/>
            <a:ext cx="2686050" cy="3563937"/>
          </a:xfrm>
        </p:spPr>
      </p:pic>
      <p:pic>
        <p:nvPicPr>
          <p:cNvPr id="48131" name="Picture 4" descr="thumbnail-1.aspx.jpe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211638" y="1484313"/>
            <a:ext cx="3214687"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2" name="Picture 5" descr="thumbnail-2.aspx.jpe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211638" y="3500438"/>
            <a:ext cx="2466975" cy="154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3" name="TextBox 6"/>
          <p:cNvSpPr txBox="1">
            <a:spLocks noChangeArrowheads="1"/>
          </p:cNvSpPr>
          <p:nvPr/>
        </p:nvSpPr>
        <p:spPr bwMode="auto">
          <a:xfrm>
            <a:off x="854075" y="5337175"/>
            <a:ext cx="29686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MALI – 90% Muslimer</a:t>
            </a:r>
          </a:p>
          <a:p>
            <a:pPr eaLnBrk="1" hangingPunct="1"/>
            <a:endParaRPr lang="en-US" sz="1800"/>
          </a:p>
          <a:p>
            <a:pPr eaLnBrk="1" hangingPunct="1"/>
            <a:r>
              <a:rPr lang="en-US" sz="1800"/>
              <a:t>Barnedødelighet: 109/1000</a:t>
            </a:r>
          </a:p>
          <a:p>
            <a:pPr eaLnBrk="1" hangingPunct="1"/>
            <a:r>
              <a:rPr lang="en-US" sz="1800"/>
              <a:t>(verdens 3 høyeste)</a:t>
            </a:r>
          </a:p>
        </p:txBody>
      </p:sp>
      <p:sp>
        <p:nvSpPr>
          <p:cNvPr id="48134" name="TextBox 7"/>
          <p:cNvSpPr txBox="1">
            <a:spLocks noChangeArrowheads="1"/>
          </p:cNvSpPr>
          <p:nvPr/>
        </p:nvSpPr>
        <p:spPr bwMode="auto">
          <a:xfrm>
            <a:off x="4211638" y="5300663"/>
            <a:ext cx="33655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MALAYSIA – 60-70% Muslimer</a:t>
            </a:r>
          </a:p>
        </p:txBody>
      </p:sp>
      <p:sp>
        <p:nvSpPr>
          <p:cNvPr id="48135" name="TextBox 8"/>
          <p:cNvSpPr txBox="1">
            <a:spLocks noChangeArrowheads="1"/>
          </p:cNvSpPr>
          <p:nvPr/>
        </p:nvSpPr>
        <p:spPr bwMode="auto">
          <a:xfrm>
            <a:off x="4306888" y="5972175"/>
            <a:ext cx="277653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Barnedødelighet 14/1000</a:t>
            </a:r>
          </a:p>
          <a:p>
            <a:pPr eaLnBrk="1" hangingPunct="1"/>
            <a:r>
              <a:rPr lang="en-US" sz="1800"/>
              <a:t>(Verden 114 høyeste) </a:t>
            </a:r>
          </a:p>
        </p:txBody>
      </p:sp>
    </p:spTree>
    <p:extLst>
      <p:ext uri="{BB962C8B-B14F-4D97-AF65-F5344CB8AC3E}">
        <p14:creationId xmlns:p14="http://schemas.microsoft.com/office/powerpoint/2010/main" val="2546880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428625" y="1571625"/>
            <a:ext cx="2703513" cy="4554538"/>
          </a:xfrm>
        </p:spPr>
        <p:txBody>
          <a:bodyPr>
            <a:normAutofit fontScale="92500" lnSpcReduction="10000"/>
          </a:bodyPr>
          <a:lstStyle/>
          <a:p>
            <a:r>
              <a:rPr lang="en-US" sz="2000">
                <a:latin typeface="Calibri" charset="0"/>
              </a:rPr>
              <a:t>Arabisk</a:t>
            </a:r>
          </a:p>
          <a:p>
            <a:r>
              <a:rPr lang="en-US" sz="2000">
                <a:latin typeface="Calibri" charset="0"/>
              </a:rPr>
              <a:t>Swahili</a:t>
            </a:r>
          </a:p>
          <a:p>
            <a:r>
              <a:rPr lang="en-US" sz="2000">
                <a:latin typeface="Calibri" charset="0"/>
              </a:rPr>
              <a:t>Farsi</a:t>
            </a:r>
          </a:p>
          <a:p>
            <a:r>
              <a:rPr lang="en-US" sz="2000">
                <a:latin typeface="Calibri" charset="0"/>
              </a:rPr>
              <a:t>Songhay</a:t>
            </a:r>
          </a:p>
          <a:p>
            <a:r>
              <a:rPr lang="en-US" sz="2000">
                <a:latin typeface="Calibri" charset="0"/>
              </a:rPr>
              <a:t>Fulfulde</a:t>
            </a:r>
          </a:p>
          <a:p>
            <a:r>
              <a:rPr lang="en-US" sz="2000">
                <a:latin typeface="Calibri" charset="0"/>
              </a:rPr>
              <a:t>Malay</a:t>
            </a:r>
          </a:p>
          <a:p>
            <a:r>
              <a:rPr lang="en-US" sz="2000">
                <a:latin typeface="Calibri" charset="0"/>
              </a:rPr>
              <a:t>Pashto</a:t>
            </a:r>
          </a:p>
          <a:p>
            <a:r>
              <a:rPr lang="en-US" sz="2000">
                <a:latin typeface="Calibri" charset="0"/>
              </a:rPr>
              <a:t>Dari</a:t>
            </a:r>
          </a:p>
          <a:p>
            <a:r>
              <a:rPr lang="en-US" sz="2000">
                <a:latin typeface="Calibri" charset="0"/>
              </a:rPr>
              <a:t>Urdu</a:t>
            </a:r>
          </a:p>
          <a:p>
            <a:r>
              <a:rPr lang="en-US" sz="2000">
                <a:latin typeface="Calibri" charset="0"/>
              </a:rPr>
              <a:t>Kantonesisk</a:t>
            </a:r>
          </a:p>
          <a:p>
            <a:r>
              <a:rPr lang="en-US" sz="2000">
                <a:latin typeface="Calibri" charset="0"/>
              </a:rPr>
              <a:t>Gassisk</a:t>
            </a:r>
          </a:p>
          <a:p>
            <a:r>
              <a:rPr lang="en-US" sz="2000">
                <a:latin typeface="Calibri" charset="0"/>
              </a:rPr>
              <a:t>Engelsk</a:t>
            </a:r>
          </a:p>
          <a:p>
            <a:r>
              <a:rPr lang="en-US" sz="2000">
                <a:latin typeface="Calibri" charset="0"/>
              </a:rPr>
              <a:t>Afrikaans</a:t>
            </a:r>
          </a:p>
          <a:p>
            <a:r>
              <a:rPr lang="en-US" sz="2000">
                <a:latin typeface="Calibri" charset="0"/>
              </a:rPr>
              <a:t>Osv osv…</a:t>
            </a:r>
          </a:p>
          <a:p>
            <a:endParaRPr lang="en-US" sz="2000">
              <a:latin typeface="Calibri" charset="0"/>
            </a:endParaRPr>
          </a:p>
          <a:p>
            <a:endParaRPr lang="en-US" sz="2000">
              <a:latin typeface="Calibri" charset="0"/>
            </a:endParaRPr>
          </a:p>
        </p:txBody>
      </p:sp>
      <p:sp>
        <p:nvSpPr>
          <p:cNvPr id="4" name="Title 1"/>
          <p:cNvSpPr>
            <a:spLocks noGrp="1"/>
          </p:cNvSpPr>
          <p:nvPr>
            <p:ph type="title"/>
          </p:nvPr>
        </p:nvSpPr>
        <p:spPr>
          <a:xfrm>
            <a:off x="428625" y="285750"/>
            <a:ext cx="7072313" cy="1071563"/>
          </a:xfrm>
        </p:spPr>
        <p:txBody>
          <a:bodyPr>
            <a:normAutofit fontScale="90000"/>
          </a:bodyPr>
          <a:lstStyle/>
          <a:p>
            <a:pPr>
              <a:defRPr/>
            </a:pPr>
            <a:r>
              <a:rPr lang="en-US" dirty="0" smtClean="0"/>
              <a:t>ISLAM SOM VERDENSOMSPENNENDE – </a:t>
            </a:r>
            <a:r>
              <a:rPr lang="en-US" dirty="0" err="1" smtClean="0"/>
              <a:t>Ulike</a:t>
            </a:r>
            <a:r>
              <a:rPr lang="en-US" dirty="0" smtClean="0"/>
              <a:t> </a:t>
            </a:r>
            <a:r>
              <a:rPr lang="en-US" dirty="0" err="1" smtClean="0"/>
              <a:t>språk</a:t>
            </a:r>
            <a:endParaRPr lang="en-US" dirty="0"/>
          </a:p>
        </p:txBody>
      </p:sp>
      <p:sp>
        <p:nvSpPr>
          <p:cNvPr id="50179" name="Rectangle 4"/>
          <p:cNvSpPr>
            <a:spLocks noChangeArrowheads="1"/>
          </p:cNvSpPr>
          <p:nvPr/>
        </p:nvSpPr>
        <p:spPr bwMode="auto">
          <a:xfrm>
            <a:off x="4500563" y="1989138"/>
            <a:ext cx="29686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ar-SA"/>
              <a:t>إِنَّا أَنْـزَلْنَاهُ قُرْآنًا عَرَبِيًّا لَعَلَّكُمْ تَعْقِلُون</a:t>
            </a:r>
            <a:endParaRPr lang="en-US"/>
          </a:p>
        </p:txBody>
      </p:sp>
      <p:pic>
        <p:nvPicPr>
          <p:cNvPr id="50180"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16463" y="2636838"/>
            <a:ext cx="2286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1" name="TextBox 6"/>
          <p:cNvSpPr txBox="1">
            <a:spLocks noChangeArrowheads="1"/>
          </p:cNvSpPr>
          <p:nvPr/>
        </p:nvSpPr>
        <p:spPr bwMode="auto">
          <a:xfrm>
            <a:off x="4227513" y="5178425"/>
            <a:ext cx="481171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“Vi har gitt dere en arabisk Koran, slik at dere </a:t>
            </a:r>
          </a:p>
          <a:p>
            <a:pPr eaLnBrk="1" hangingPunct="1"/>
            <a:r>
              <a:rPr lang="en-US" sz="1800"/>
              <a:t>kan forstå den…”</a:t>
            </a:r>
          </a:p>
          <a:p>
            <a:pPr eaLnBrk="1" hangingPunct="1"/>
            <a:r>
              <a:rPr lang="en-US" sz="1800"/>
              <a:t>Koranen 12:2</a:t>
            </a:r>
          </a:p>
        </p:txBody>
      </p:sp>
    </p:spTree>
    <p:extLst>
      <p:ext uri="{BB962C8B-B14F-4D97-AF65-F5344CB8AC3E}">
        <p14:creationId xmlns:p14="http://schemas.microsoft.com/office/powerpoint/2010/main" val="1275903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7072313" cy="1071563"/>
          </a:xfrm>
        </p:spPr>
        <p:txBody>
          <a:bodyPr>
            <a:normAutofit/>
          </a:bodyPr>
          <a:lstStyle/>
          <a:p>
            <a:pPr>
              <a:defRPr/>
            </a:pPr>
            <a:r>
              <a:rPr lang="en-US" sz="3200" dirty="0"/>
              <a:t>ISLAM SOM VERDENSOMSPENNENDE – </a:t>
            </a:r>
            <a:r>
              <a:rPr lang="en-US" sz="3200" dirty="0" err="1"/>
              <a:t>Ulike</a:t>
            </a:r>
            <a:r>
              <a:rPr lang="en-US" sz="3200" dirty="0"/>
              <a:t> </a:t>
            </a:r>
            <a:r>
              <a:rPr lang="en-US" sz="3200" dirty="0" err="1" smtClean="0"/>
              <a:t>etnisiteter</a:t>
            </a:r>
            <a:endParaRPr lang="en-US" sz="3200" dirty="0"/>
          </a:p>
        </p:txBody>
      </p:sp>
      <p:pic>
        <p:nvPicPr>
          <p:cNvPr id="52226" name="Content Placeholder 3" descr="thumbnail-1.aspx.jpeg"/>
          <p:cNvPicPr>
            <a:picLocks noGrp="1" noChangeAspect="1"/>
          </p:cNvPicPr>
          <p:nvPr>
            <p:ph idx="1"/>
          </p:nvPr>
        </p:nvPicPr>
        <p:blipFill>
          <a:blip r:embed="rId3" cstate="email">
            <a:extLst>
              <a:ext uri="{28A0092B-C50C-407E-A947-70E740481C1C}">
                <a14:useLocalDpi xmlns:a14="http://schemas.microsoft.com/office/drawing/2010/main"/>
              </a:ext>
            </a:extLst>
          </a:blip>
          <a:srcRect r="-993"/>
          <a:stretch>
            <a:fillRect/>
          </a:stretch>
        </p:blipFill>
        <p:spPr>
          <a:xfrm>
            <a:off x="323850" y="1484313"/>
            <a:ext cx="2428875" cy="3529012"/>
          </a:xfrm>
        </p:spPr>
      </p:pic>
      <p:pic>
        <p:nvPicPr>
          <p:cNvPr id="52227" name="Picture 4" descr="thumbnail-1.aspx.jpe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35375" y="1484313"/>
            <a:ext cx="2855913" cy="428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8" name="Picture 5" descr="thumbnail-2.aspx.jpe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659563" y="1484313"/>
            <a:ext cx="1968500"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9" name="Picture 6" descr="thumbnail-3.aspx.jpe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07975" y="4343400"/>
            <a:ext cx="188595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0" name="Picture 7" descr="thumbnail-4.aspx.jpe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415088" y="3929063"/>
            <a:ext cx="18954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00126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7072312" cy="1071563"/>
          </a:xfrm>
        </p:spPr>
        <p:txBody>
          <a:bodyPr>
            <a:normAutofit fontScale="90000"/>
          </a:bodyPr>
          <a:lstStyle/>
          <a:p>
            <a:pPr>
              <a:defRPr/>
            </a:pPr>
            <a:r>
              <a:rPr lang="en-US" dirty="0"/>
              <a:t>ISLAM SOM VERDENSOMSPENNENDE – </a:t>
            </a:r>
            <a:r>
              <a:rPr lang="en-US" dirty="0" err="1"/>
              <a:t>Ulike</a:t>
            </a:r>
            <a:r>
              <a:rPr lang="en-US" dirty="0"/>
              <a:t> </a:t>
            </a:r>
            <a:r>
              <a:rPr lang="en-US" dirty="0" err="1" smtClean="0"/>
              <a:t>historiske</a:t>
            </a:r>
            <a:r>
              <a:rPr lang="en-US" dirty="0" smtClean="0"/>
              <a:t> </a:t>
            </a:r>
            <a:r>
              <a:rPr lang="en-US" dirty="0" err="1" smtClean="0"/>
              <a:t>kontekster</a:t>
            </a:r>
            <a:endParaRPr lang="en-US" dirty="0"/>
          </a:p>
        </p:txBody>
      </p:sp>
      <p:pic>
        <p:nvPicPr>
          <p:cNvPr id="54274" name="Content Placeholder 7" descr="thumbnail-2.aspx.jpe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021138" y="1946275"/>
            <a:ext cx="5091113" cy="2806700"/>
          </a:xfrm>
        </p:spPr>
      </p:pic>
      <p:pic>
        <p:nvPicPr>
          <p:cNvPr id="54275" name="Content Placeholder 5" descr="thumbnail-4.aspx.jpe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0" y="4005263"/>
            <a:ext cx="4633913" cy="255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54276" name="TextBox 9"/>
          <p:cNvSpPr txBox="1">
            <a:spLocks noChangeArrowheads="1"/>
          </p:cNvSpPr>
          <p:nvPr/>
        </p:nvSpPr>
        <p:spPr bwMode="auto">
          <a:xfrm>
            <a:off x="6648450" y="4583113"/>
            <a:ext cx="22240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Det britiske imperiet</a:t>
            </a:r>
          </a:p>
        </p:txBody>
      </p:sp>
      <p:sp>
        <p:nvSpPr>
          <p:cNvPr id="54277" name="TextBox 10"/>
          <p:cNvSpPr txBox="1">
            <a:spLocks noChangeArrowheads="1"/>
          </p:cNvSpPr>
          <p:nvPr/>
        </p:nvSpPr>
        <p:spPr bwMode="auto">
          <a:xfrm>
            <a:off x="1835150" y="6308725"/>
            <a:ext cx="21859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De franske imperiet</a:t>
            </a:r>
          </a:p>
        </p:txBody>
      </p:sp>
      <p:pic>
        <p:nvPicPr>
          <p:cNvPr id="54278" name="Picture 11" descr="thumbnail-5.aspx.jpe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87400" y="1946275"/>
            <a:ext cx="251460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9" name="TextBox 12"/>
          <p:cNvSpPr txBox="1">
            <a:spLocks noChangeArrowheads="1"/>
          </p:cNvSpPr>
          <p:nvPr/>
        </p:nvSpPr>
        <p:spPr bwMode="auto">
          <a:xfrm>
            <a:off x="933450" y="3413125"/>
            <a:ext cx="25066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Det sovjetiske imperiet</a:t>
            </a:r>
          </a:p>
        </p:txBody>
      </p:sp>
      <p:sp>
        <p:nvSpPr>
          <p:cNvPr id="54280" name="TextBox 13"/>
          <p:cNvSpPr txBox="1">
            <a:spLocks noChangeArrowheads="1"/>
          </p:cNvSpPr>
          <p:nvPr/>
        </p:nvSpPr>
        <p:spPr bwMode="auto">
          <a:xfrm>
            <a:off x="6072188" y="5516563"/>
            <a:ext cx="145573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PORTUGAL</a:t>
            </a:r>
          </a:p>
          <a:p>
            <a:pPr eaLnBrk="1" hangingPunct="1"/>
            <a:r>
              <a:rPr lang="en-US" sz="1800"/>
              <a:t>AMERIKA</a:t>
            </a:r>
          </a:p>
          <a:p>
            <a:pPr eaLnBrk="1" hangingPunct="1"/>
            <a:r>
              <a:rPr lang="en-US" sz="1800"/>
              <a:t>KINA</a:t>
            </a:r>
          </a:p>
          <a:p>
            <a:pPr eaLnBrk="1" hangingPunct="1"/>
            <a:r>
              <a:rPr lang="en-US" sz="1800"/>
              <a:t>ETC</a:t>
            </a:r>
          </a:p>
        </p:txBody>
      </p:sp>
    </p:spTree>
    <p:extLst>
      <p:ext uri="{BB962C8B-B14F-4D97-AF65-F5344CB8AC3E}">
        <p14:creationId xmlns:p14="http://schemas.microsoft.com/office/powerpoint/2010/main" val="387265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9217" name="Title 1"/>
          <p:cNvSpPr>
            <a:spLocks noGrp="1"/>
          </p:cNvSpPr>
          <p:nvPr>
            <p:ph type="ctrTitle"/>
          </p:nvPr>
        </p:nvSpPr>
        <p:spPr>
          <a:xfrm>
            <a:off x="685800" y="2987828"/>
            <a:ext cx="7772400" cy="2819764"/>
          </a:xfrm>
        </p:spPr>
        <p:txBody>
          <a:bodyPr>
            <a:normAutofit/>
          </a:bodyPr>
          <a:lstStyle/>
          <a:p>
            <a:r>
              <a:rPr lang="en-US" dirty="0" smtClean="0"/>
              <a:t>1. </a:t>
            </a:r>
            <a:br>
              <a:rPr lang="en-US" dirty="0" smtClean="0"/>
            </a:br>
            <a:r>
              <a:rPr lang="en-US" dirty="0" smtClean="0"/>
              <a:t>ISLAM </a:t>
            </a:r>
            <a:r>
              <a:rPr lang="en-US" dirty="0"/>
              <a:t>OG TROSRETNINGER INNEN ISLAM</a:t>
            </a:r>
            <a:br>
              <a:rPr lang="en-US" dirty="0"/>
            </a:br>
            <a:endParaRPr lang="en-US" dirty="0">
              <a:latin typeface="Calibri" charset="0"/>
            </a:endParaRPr>
          </a:p>
        </p:txBody>
      </p:sp>
    </p:spTree>
    <p:extLst>
      <p:ext uri="{BB962C8B-B14F-4D97-AF65-F5344CB8AC3E}">
        <p14:creationId xmlns:p14="http://schemas.microsoft.com/office/powerpoint/2010/main" val="3160875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350175" cy="1071563"/>
          </a:xfrm>
        </p:spPr>
        <p:txBody>
          <a:bodyPr>
            <a:noAutofit/>
          </a:bodyPr>
          <a:lstStyle/>
          <a:p>
            <a:pPr algn="l">
              <a:defRPr/>
            </a:pPr>
            <a:r>
              <a:rPr lang="en-US" sz="3600" dirty="0" smtClean="0"/>
              <a:t>ISLAM SOM VERDENSOMSPENNENDE</a:t>
            </a:r>
            <a:br>
              <a:rPr lang="en-US" sz="3600" dirty="0" smtClean="0"/>
            </a:br>
            <a:r>
              <a:rPr lang="en-US" sz="3600" dirty="0" err="1" smtClean="0"/>
              <a:t>Ulike</a:t>
            </a:r>
            <a:r>
              <a:rPr lang="en-US" sz="3600" dirty="0" smtClean="0"/>
              <a:t> </a:t>
            </a:r>
            <a:r>
              <a:rPr lang="en-US" sz="3600" dirty="0" err="1" smtClean="0"/>
              <a:t>tankegods</a:t>
            </a:r>
            <a:endParaRPr lang="en-US" sz="3600" dirty="0"/>
          </a:p>
        </p:txBody>
      </p:sp>
      <p:pic>
        <p:nvPicPr>
          <p:cNvPr id="56322" name="Content Placeholder 3" descr="Wanted.tiff"/>
          <p:cNvPicPr>
            <a:picLocks noGrp="1" noChangeAspect="1"/>
          </p:cNvPicPr>
          <p:nvPr>
            <p:ph idx="1"/>
          </p:nvPr>
        </p:nvPicPr>
        <p:blipFill>
          <a:blip r:embed="rId3" cstate="email">
            <a:extLst>
              <a:ext uri="{28A0092B-C50C-407E-A947-70E740481C1C}">
                <a14:useLocalDpi xmlns:a14="http://schemas.microsoft.com/office/drawing/2010/main"/>
              </a:ext>
            </a:extLst>
          </a:blip>
          <a:srcRect l="-331" r="-520"/>
          <a:stretch>
            <a:fillRect/>
          </a:stretch>
        </p:blipFill>
        <p:spPr>
          <a:xfrm>
            <a:off x="250830" y="1700215"/>
            <a:ext cx="4502842" cy="2808646"/>
          </a:xfrm>
        </p:spPr>
      </p:pic>
      <p:pic>
        <p:nvPicPr>
          <p:cNvPr id="56323" name="Picture 4" descr="Islam net.tif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9781" y="1700213"/>
            <a:ext cx="3319854" cy="208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4" name="Pictur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825353" y="4014015"/>
            <a:ext cx="1953447" cy="2843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R-Np-sBYzR8i-x7H0MmKlQzNORc8ZFEa8WaqAUdOAonQ.jpe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5754" y="4482027"/>
            <a:ext cx="4211462" cy="2375973"/>
          </a:xfrm>
          <a:prstGeom prst="rect">
            <a:avLst/>
          </a:prstGeom>
        </p:spPr>
      </p:pic>
    </p:spTree>
    <p:extLst>
      <p:ext uri="{BB962C8B-B14F-4D97-AF65-F5344CB8AC3E}">
        <p14:creationId xmlns:p14="http://schemas.microsoft.com/office/powerpoint/2010/main" val="3733248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SALAFISME</a:t>
            </a:r>
            <a:endParaRPr lang="en-US" dirty="0"/>
          </a:p>
        </p:txBody>
      </p:sp>
      <p:sp>
        <p:nvSpPr>
          <p:cNvPr id="3" name="Content Placeholder 2"/>
          <p:cNvSpPr>
            <a:spLocks noGrp="1"/>
          </p:cNvSpPr>
          <p:nvPr>
            <p:ph idx="1"/>
          </p:nvPr>
        </p:nvSpPr>
        <p:spPr/>
        <p:txBody>
          <a:bodyPr>
            <a:normAutofit/>
          </a:bodyPr>
          <a:lstStyle/>
          <a:p>
            <a:endParaRPr lang="en-US" sz="1800" dirty="0" smtClean="0"/>
          </a:p>
          <a:p>
            <a:endParaRPr lang="en-US" sz="1800" dirty="0"/>
          </a:p>
          <a:p>
            <a:r>
              <a:rPr lang="en-US" sz="1800" dirty="0" smtClean="0"/>
              <a:t>1800-talls </a:t>
            </a:r>
            <a:r>
              <a:rPr lang="en-US" sz="1800" dirty="0" err="1" smtClean="0"/>
              <a:t>reformbevegelse</a:t>
            </a:r>
            <a:endParaRPr lang="en-US" sz="1800" dirty="0" smtClean="0"/>
          </a:p>
          <a:p>
            <a:r>
              <a:rPr lang="en-US" sz="1800" dirty="0" err="1" smtClean="0"/>
              <a:t>Wahhabisme</a:t>
            </a:r>
            <a:r>
              <a:rPr lang="en-US" sz="1800" dirty="0" smtClean="0"/>
              <a:t> (Saudi Arabia)</a:t>
            </a:r>
          </a:p>
          <a:p>
            <a:r>
              <a:rPr lang="en-US" sz="1800" dirty="0" err="1" smtClean="0"/>
              <a:t>Islamsk</a:t>
            </a:r>
            <a:r>
              <a:rPr lang="en-US" sz="1800" dirty="0" smtClean="0"/>
              <a:t> </a:t>
            </a:r>
            <a:r>
              <a:rPr lang="en-US" sz="1800" dirty="0" err="1" smtClean="0"/>
              <a:t>modernisme</a:t>
            </a:r>
            <a:r>
              <a:rPr lang="en-US" sz="1800" dirty="0" smtClean="0"/>
              <a:t>?</a:t>
            </a:r>
          </a:p>
          <a:p>
            <a:r>
              <a:rPr lang="en-US" sz="1800" dirty="0" smtClean="0"/>
              <a:t>Global </a:t>
            </a:r>
            <a:r>
              <a:rPr lang="en-US" sz="1800" dirty="0" err="1" smtClean="0"/>
              <a:t>bevegelse</a:t>
            </a:r>
            <a:r>
              <a:rPr lang="en-US" sz="1800" dirty="0" smtClean="0"/>
              <a:t> (</a:t>
            </a:r>
            <a:r>
              <a:rPr lang="en-US" sz="1800" dirty="0" err="1" smtClean="0"/>
              <a:t>endre</a:t>
            </a:r>
            <a:r>
              <a:rPr lang="en-US" sz="1800" dirty="0" smtClean="0"/>
              <a:t> </a:t>
            </a:r>
            <a:r>
              <a:rPr lang="en-US" sz="1800" dirty="0" err="1" smtClean="0"/>
              <a:t>samfunn</a:t>
            </a:r>
            <a:r>
              <a:rPr lang="en-US" sz="1800" dirty="0" smtClean="0"/>
              <a:t> </a:t>
            </a:r>
            <a:r>
              <a:rPr lang="en-US" sz="1800" dirty="0" err="1" smtClean="0"/>
              <a:t>gjennom</a:t>
            </a:r>
            <a:r>
              <a:rPr lang="en-US" sz="1800" dirty="0" smtClean="0"/>
              <a:t> </a:t>
            </a:r>
          </a:p>
          <a:p>
            <a:pPr marL="0" indent="0">
              <a:buNone/>
            </a:pPr>
            <a:r>
              <a:rPr lang="en-US" sz="1800" dirty="0"/>
              <a:t> </a:t>
            </a:r>
            <a:r>
              <a:rPr lang="en-US" sz="1800" dirty="0" smtClean="0"/>
              <a:t>      </a:t>
            </a:r>
            <a:r>
              <a:rPr lang="en-US" sz="1800" dirty="0" err="1" smtClean="0"/>
              <a:t>å</a:t>
            </a:r>
            <a:r>
              <a:rPr lang="en-US" sz="1800" dirty="0" smtClean="0"/>
              <a:t> </a:t>
            </a:r>
            <a:r>
              <a:rPr lang="en-US" sz="1800" dirty="0" err="1" smtClean="0"/>
              <a:t>endre</a:t>
            </a:r>
            <a:r>
              <a:rPr lang="en-US" sz="1800" dirty="0" smtClean="0"/>
              <a:t> </a:t>
            </a:r>
            <a:r>
              <a:rPr lang="en-US" sz="1800" dirty="0" err="1" smtClean="0"/>
              <a:t>seg</a:t>
            </a:r>
            <a:r>
              <a:rPr lang="en-US" sz="1800" dirty="0" smtClean="0"/>
              <a:t> </a:t>
            </a:r>
            <a:r>
              <a:rPr lang="en-US" sz="1800" dirty="0" err="1" smtClean="0"/>
              <a:t>selv</a:t>
            </a:r>
            <a:r>
              <a:rPr lang="en-US" sz="1800" dirty="0" smtClean="0"/>
              <a:t>...)</a:t>
            </a:r>
          </a:p>
          <a:p>
            <a:pPr marL="0" indent="0">
              <a:buNone/>
            </a:pPr>
            <a:endParaRPr lang="en-US" sz="1800" dirty="0" smtClean="0"/>
          </a:p>
          <a:p>
            <a:pPr marL="0" indent="0">
              <a:buNone/>
            </a:pPr>
            <a:endParaRPr lang="en-US" sz="1800" dirty="0"/>
          </a:p>
          <a:p>
            <a:pPr marL="0" indent="0">
              <a:buNone/>
            </a:pPr>
            <a:r>
              <a:rPr lang="en-US" sz="1800" dirty="0" smtClean="0"/>
              <a:t>MED MANGE LOKALE TILPASNINGER: </a:t>
            </a:r>
          </a:p>
          <a:p>
            <a:pPr marL="0" indent="0">
              <a:buNone/>
            </a:pPr>
            <a:r>
              <a:rPr lang="en-US" sz="1800" dirty="0" smtClean="0"/>
              <a:t>HVA STÅR SALAFISMEN IMOT?</a:t>
            </a:r>
            <a:endParaRPr lang="en-US" sz="1800" dirty="0"/>
          </a:p>
        </p:txBody>
      </p:sp>
      <p:pic>
        <p:nvPicPr>
          <p:cNvPr id="4" name="Picture 3" descr="460-742x102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35322" y="1417638"/>
            <a:ext cx="3704185" cy="5111985"/>
          </a:xfrm>
          <a:prstGeom prst="rect">
            <a:avLst/>
          </a:prstGeom>
        </p:spPr>
      </p:pic>
    </p:spTree>
    <p:extLst>
      <p:ext uri="{BB962C8B-B14F-4D97-AF65-F5344CB8AC3E}">
        <p14:creationId xmlns:p14="http://schemas.microsoft.com/office/powerpoint/2010/main" val="91107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62465" name="Title 1"/>
          <p:cNvSpPr>
            <a:spLocks noGrp="1"/>
          </p:cNvSpPr>
          <p:nvPr>
            <p:ph type="title"/>
          </p:nvPr>
        </p:nvSpPr>
        <p:spPr>
          <a:xfrm>
            <a:off x="428625" y="285750"/>
            <a:ext cx="7072313" cy="1071563"/>
          </a:xfrm>
        </p:spPr>
        <p:txBody>
          <a:bodyPr>
            <a:normAutofit fontScale="90000"/>
          </a:bodyPr>
          <a:lstStyle/>
          <a:p>
            <a:pPr>
              <a:defRPr/>
            </a:pPr>
            <a:r>
              <a:rPr lang="en-US" dirty="0" err="1" smtClean="0">
                <a:latin typeface="Calibri" charset="0"/>
              </a:rPr>
              <a:t>Å</a:t>
            </a:r>
            <a:r>
              <a:rPr lang="en-US" dirty="0" smtClean="0">
                <a:latin typeface="Calibri" charset="0"/>
              </a:rPr>
              <a:t> VÆRE MUSLIM I VERDEN: HVEM HAR AUTORITET?</a:t>
            </a:r>
            <a:endParaRPr lang="en-US" dirty="0">
              <a:latin typeface="Calibri" charset="0"/>
            </a:endParaRPr>
          </a:p>
        </p:txBody>
      </p:sp>
      <p:sp>
        <p:nvSpPr>
          <p:cNvPr id="66562" name="Content Placeholder 2"/>
          <p:cNvSpPr>
            <a:spLocks noGrp="1"/>
          </p:cNvSpPr>
          <p:nvPr>
            <p:ph idx="1"/>
          </p:nvPr>
        </p:nvSpPr>
        <p:spPr>
          <a:xfrm>
            <a:off x="428625" y="1571625"/>
            <a:ext cx="8258175" cy="4554538"/>
          </a:xfrm>
        </p:spPr>
        <p:txBody>
          <a:bodyPr/>
          <a:lstStyle/>
          <a:p>
            <a:r>
              <a:rPr lang="en-US" dirty="0" err="1">
                <a:latin typeface="Calibri" charset="0"/>
              </a:rPr>
              <a:t>Nasjonalstaten</a:t>
            </a:r>
            <a:r>
              <a:rPr lang="en-US" dirty="0">
                <a:latin typeface="Calibri" charset="0"/>
              </a:rPr>
              <a:t> </a:t>
            </a:r>
            <a:r>
              <a:rPr lang="en-US" dirty="0" err="1">
                <a:latin typeface="Calibri" charset="0"/>
              </a:rPr>
              <a:t>og</a:t>
            </a:r>
            <a:r>
              <a:rPr lang="en-US" dirty="0">
                <a:latin typeface="Calibri" charset="0"/>
              </a:rPr>
              <a:t> </a:t>
            </a:r>
            <a:r>
              <a:rPr lang="en-US" dirty="0" err="1">
                <a:latin typeface="Calibri" charset="0"/>
              </a:rPr>
              <a:t>islam</a:t>
            </a:r>
            <a:r>
              <a:rPr lang="en-US" dirty="0">
                <a:latin typeface="Calibri" charset="0"/>
              </a:rPr>
              <a:t> </a:t>
            </a:r>
          </a:p>
          <a:p>
            <a:r>
              <a:rPr lang="en-US" dirty="0" err="1">
                <a:latin typeface="Calibri" charset="0"/>
              </a:rPr>
              <a:t>Salafiyya</a:t>
            </a:r>
            <a:r>
              <a:rPr lang="en-US" dirty="0">
                <a:latin typeface="Calibri" charset="0"/>
              </a:rPr>
              <a:t> </a:t>
            </a:r>
            <a:r>
              <a:rPr lang="en-US" dirty="0" err="1">
                <a:latin typeface="Calibri" charset="0"/>
              </a:rPr>
              <a:t>bevegelsen</a:t>
            </a:r>
            <a:r>
              <a:rPr lang="en-US" dirty="0">
                <a:latin typeface="Calibri" charset="0"/>
              </a:rPr>
              <a:t>: </a:t>
            </a:r>
            <a:r>
              <a:rPr lang="en-US" dirty="0" err="1">
                <a:latin typeface="Calibri" charset="0"/>
              </a:rPr>
              <a:t>Islamsk</a:t>
            </a:r>
            <a:r>
              <a:rPr lang="en-US" dirty="0">
                <a:latin typeface="Calibri" charset="0"/>
              </a:rPr>
              <a:t> </a:t>
            </a:r>
            <a:r>
              <a:rPr lang="en-US" dirty="0" err="1">
                <a:latin typeface="Calibri" charset="0"/>
              </a:rPr>
              <a:t>modernisme</a:t>
            </a:r>
            <a:r>
              <a:rPr lang="en-US" dirty="0">
                <a:latin typeface="Calibri" charset="0"/>
              </a:rPr>
              <a:t>?</a:t>
            </a:r>
          </a:p>
          <a:p>
            <a:r>
              <a:rPr lang="en-US" dirty="0" err="1">
                <a:latin typeface="Calibri" charset="0"/>
              </a:rPr>
              <a:t>Arabisk</a:t>
            </a:r>
            <a:r>
              <a:rPr lang="en-US" dirty="0">
                <a:latin typeface="Calibri" charset="0"/>
              </a:rPr>
              <a:t> </a:t>
            </a:r>
          </a:p>
          <a:p>
            <a:r>
              <a:rPr lang="en-US" dirty="0" err="1">
                <a:latin typeface="Calibri" charset="0"/>
              </a:rPr>
              <a:t>Hvor</a:t>
            </a:r>
            <a:r>
              <a:rPr lang="en-US" dirty="0">
                <a:latin typeface="Calibri" charset="0"/>
              </a:rPr>
              <a:t> </a:t>
            </a:r>
            <a:r>
              <a:rPr lang="en-US" dirty="0" err="1">
                <a:latin typeface="Calibri" charset="0"/>
              </a:rPr>
              <a:t>står</a:t>
            </a:r>
            <a:r>
              <a:rPr lang="en-US" dirty="0">
                <a:latin typeface="Calibri" charset="0"/>
              </a:rPr>
              <a:t> </a:t>
            </a:r>
            <a:r>
              <a:rPr lang="en-US" dirty="0" err="1">
                <a:latin typeface="Calibri" charset="0"/>
              </a:rPr>
              <a:t>lokale</a:t>
            </a:r>
            <a:r>
              <a:rPr lang="en-US" dirty="0">
                <a:latin typeface="Calibri" charset="0"/>
              </a:rPr>
              <a:t> </a:t>
            </a:r>
            <a:r>
              <a:rPr lang="en-US" dirty="0" err="1">
                <a:latin typeface="Calibri" charset="0"/>
              </a:rPr>
              <a:t>tradisjoner</a:t>
            </a:r>
            <a:r>
              <a:rPr lang="en-US" dirty="0">
                <a:latin typeface="Calibri" charset="0"/>
              </a:rPr>
              <a:t>? </a:t>
            </a:r>
          </a:p>
        </p:txBody>
      </p:sp>
      <p:pic>
        <p:nvPicPr>
          <p:cNvPr id="66563"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74900" y="4057650"/>
            <a:ext cx="4424363"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85067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924"/>
            <a:ext cx="8229600" cy="1143000"/>
          </a:xfrm>
        </p:spPr>
        <p:txBody>
          <a:bodyPr>
            <a:normAutofit fontScale="90000"/>
          </a:bodyPr>
          <a:lstStyle/>
          <a:p>
            <a:r>
              <a:rPr lang="en-US" dirty="0" smtClean="0"/>
              <a:t/>
            </a:r>
            <a:br>
              <a:rPr lang="en-US" dirty="0" smtClean="0"/>
            </a:br>
            <a:r>
              <a:rPr lang="en-US" dirty="0" smtClean="0"/>
              <a:t>3.</a:t>
            </a:r>
            <a:r>
              <a:rPr lang="en-US" dirty="0"/>
              <a:t/>
            </a:r>
            <a:br>
              <a:rPr lang="en-US" dirty="0"/>
            </a:br>
            <a:r>
              <a:rPr lang="en-US" dirty="0" smtClean="0"/>
              <a:t>ISLAM SOM LOKAL TILHØRIGHET</a:t>
            </a:r>
            <a:br>
              <a:rPr lang="en-US" dirty="0" smtClean="0"/>
            </a:br>
            <a:r>
              <a:rPr lang="en-US" dirty="0"/>
              <a:t/>
            </a:r>
            <a:br>
              <a:rPr lang="en-US" dirty="0"/>
            </a:br>
            <a:r>
              <a:rPr lang="en-US" dirty="0" smtClean="0"/>
              <a:t>EKSEMPLER FRA ØST-AFRIKA</a:t>
            </a:r>
            <a:endParaRPr lang="en-US" dirty="0"/>
          </a:p>
        </p:txBody>
      </p:sp>
    </p:spTree>
    <p:extLst>
      <p:ext uri="{BB962C8B-B14F-4D97-AF65-F5344CB8AC3E}">
        <p14:creationId xmlns:p14="http://schemas.microsoft.com/office/powerpoint/2010/main" val="266630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Handelsnettverk</a:t>
            </a:r>
            <a:r>
              <a:rPr lang="en-US" sz="2800" dirty="0" smtClean="0"/>
              <a:t> </a:t>
            </a:r>
            <a:r>
              <a:rPr lang="en-US" sz="2800" dirty="0" err="1" smtClean="0"/>
              <a:t>mellom</a:t>
            </a:r>
            <a:r>
              <a:rPr lang="en-US" sz="2800" dirty="0" smtClean="0"/>
              <a:t> </a:t>
            </a:r>
            <a:r>
              <a:rPr lang="en-US" sz="2800" dirty="0" err="1" smtClean="0"/>
              <a:t>Øst-Afrika</a:t>
            </a:r>
            <a:r>
              <a:rPr lang="en-US" sz="2800" dirty="0" smtClean="0"/>
              <a:t> </a:t>
            </a:r>
            <a:r>
              <a:rPr lang="en-US" sz="2800" dirty="0" err="1" smtClean="0"/>
              <a:t>og</a:t>
            </a:r>
            <a:r>
              <a:rPr lang="en-US" sz="2800" dirty="0" smtClean="0"/>
              <a:t> den </a:t>
            </a:r>
            <a:r>
              <a:rPr lang="en-US" sz="2800" dirty="0" err="1" smtClean="0"/>
              <a:t>arabiske</a:t>
            </a:r>
            <a:r>
              <a:rPr lang="en-US" sz="2800" dirty="0" smtClean="0"/>
              <a:t> </a:t>
            </a:r>
            <a:r>
              <a:rPr lang="en-US" sz="2800" dirty="0" err="1" smtClean="0"/>
              <a:t>halvøyen</a:t>
            </a:r>
            <a:endParaRPr lang="en-US" sz="2800" dirty="0"/>
          </a:p>
        </p:txBody>
      </p:sp>
      <p:pic>
        <p:nvPicPr>
          <p:cNvPr id="4" name="Content Placeholder 3" descr="Google EA Distance copy.tiff"/>
          <p:cNvPicPr>
            <a:picLocks noGrp="1" noChangeAspect="1"/>
          </p:cNvPicPr>
          <p:nvPr>
            <p:ph idx="1"/>
          </p:nvPr>
        </p:nvPicPr>
        <p:blipFill>
          <a:blip r:embed="rId2" cstate="email">
            <a:extLst>
              <a:ext uri="{28A0092B-C50C-407E-A947-70E740481C1C}">
                <a14:useLocalDpi xmlns:a14="http://schemas.microsoft.com/office/drawing/2010/main"/>
              </a:ext>
            </a:extLst>
          </a:blip>
          <a:srcRect l="-3784" r="-3784"/>
          <a:stretch>
            <a:fillRect/>
          </a:stretch>
        </p:blipFill>
        <p:spPr>
          <a:xfrm>
            <a:off x="457200" y="1600200"/>
            <a:ext cx="8229600" cy="5097463"/>
          </a:xfrm>
        </p:spPr>
      </p:pic>
    </p:spTree>
    <p:extLst>
      <p:ext uri="{BB962C8B-B14F-4D97-AF65-F5344CB8AC3E}">
        <p14:creationId xmlns:p14="http://schemas.microsoft.com/office/powerpoint/2010/main" val="3859930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Calibri" charset="0"/>
              </a:rPr>
              <a:t>Det Indiske Hav</a:t>
            </a:r>
          </a:p>
        </p:txBody>
      </p:sp>
      <p:pic>
        <p:nvPicPr>
          <p:cNvPr id="17410" name="Content Placeholder 5" descr="indian-ocean-map.gif"/>
          <p:cNvPicPr>
            <a:picLocks noGrp="1" noChangeAspect="1"/>
          </p:cNvPicPr>
          <p:nvPr>
            <p:ph idx="1"/>
          </p:nvPr>
        </p:nvPicPr>
        <p:blipFill>
          <a:blip r:embed="rId3" cstate="email">
            <a:extLst>
              <a:ext uri="{28A0092B-C50C-407E-A947-70E740481C1C}">
                <a14:useLocalDpi xmlns:a14="http://schemas.microsoft.com/office/drawing/2010/main"/>
              </a:ext>
            </a:extLst>
          </a:blip>
          <a:srcRect t="10307" b="10307"/>
          <a:stretch>
            <a:fillRect/>
          </a:stretch>
        </p:blipFill>
        <p:spPr/>
      </p:pic>
    </p:spTree>
    <p:extLst>
      <p:ext uri="{BB962C8B-B14F-4D97-AF65-F5344CB8AC3E}">
        <p14:creationId xmlns:p14="http://schemas.microsoft.com/office/powerpoint/2010/main" val="1731064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atin typeface="Calibri" charset="0"/>
              </a:rPr>
              <a:t>Islam i Øst-Afrika</a:t>
            </a:r>
          </a:p>
        </p:txBody>
      </p:sp>
      <p:sp>
        <p:nvSpPr>
          <p:cNvPr id="20482" name="Rectangle 3"/>
          <p:cNvSpPr>
            <a:spLocks noGrp="1" noChangeArrowheads="1"/>
          </p:cNvSpPr>
          <p:nvPr>
            <p:ph type="body" idx="1"/>
          </p:nvPr>
        </p:nvSpPr>
        <p:spPr/>
        <p:txBody>
          <a:bodyPr/>
          <a:lstStyle/>
          <a:p>
            <a:pPr eaLnBrk="1" hangingPunct="1"/>
            <a:r>
              <a:rPr lang="en-US">
                <a:latin typeface="Calibri" charset="0"/>
              </a:rPr>
              <a:t>Den Øst-Afrikanske kysten som del av det Indiske Havet</a:t>
            </a:r>
          </a:p>
          <a:p>
            <a:pPr eaLnBrk="1" hangingPunct="1"/>
            <a:r>
              <a:rPr lang="en-US">
                <a:latin typeface="Calibri" charset="0"/>
              </a:rPr>
              <a:t>Maritim kultur der havet er </a:t>
            </a:r>
            <a:r>
              <a:rPr lang="ja-JP" altLang="en-US">
                <a:latin typeface="Arial" charset="0"/>
              </a:rPr>
              <a:t>“</a:t>
            </a:r>
            <a:r>
              <a:rPr lang="en-US" altLang="ja-JP">
                <a:latin typeface="Calibri" charset="0"/>
              </a:rPr>
              <a:t>veien</a:t>
            </a:r>
            <a:r>
              <a:rPr lang="ja-JP" altLang="en-US">
                <a:latin typeface="Arial" charset="0"/>
              </a:rPr>
              <a:t>”</a:t>
            </a:r>
            <a:endParaRPr lang="en-US" altLang="ja-JP">
              <a:latin typeface="Calibri" charset="0"/>
            </a:endParaRPr>
          </a:p>
          <a:p>
            <a:pPr eaLnBrk="1" hangingPunct="1"/>
            <a:r>
              <a:rPr lang="en-US">
                <a:latin typeface="Calibri" charset="0"/>
              </a:rPr>
              <a:t>Gammel kontakt med Sør-Arabia, Persia, India</a:t>
            </a:r>
          </a:p>
          <a:p>
            <a:pPr eaLnBrk="1" hangingPunct="1"/>
            <a:r>
              <a:rPr lang="en-US">
                <a:latin typeface="Calibri" charset="0"/>
              </a:rPr>
              <a:t>Kontakten har vært økonomisk, kulturell, religiøs og politisk</a:t>
            </a:r>
          </a:p>
        </p:txBody>
      </p:sp>
    </p:spTree>
    <p:extLst>
      <p:ext uri="{BB962C8B-B14F-4D97-AF65-F5344CB8AC3E}">
        <p14:creationId xmlns:p14="http://schemas.microsoft.com/office/powerpoint/2010/main" val="865810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atin typeface="Calibri" charset="0"/>
              </a:rPr>
              <a:t>Islam i Øst-Afrika, epoker</a:t>
            </a:r>
          </a:p>
        </p:txBody>
      </p:sp>
      <p:sp>
        <p:nvSpPr>
          <p:cNvPr id="21506" name="Rectangle 3"/>
          <p:cNvSpPr>
            <a:spLocks noGrp="1" noChangeArrowheads="1"/>
          </p:cNvSpPr>
          <p:nvPr>
            <p:ph type="body" idx="1"/>
          </p:nvPr>
        </p:nvSpPr>
        <p:spPr/>
        <p:txBody>
          <a:bodyPr/>
          <a:lstStyle/>
          <a:p>
            <a:pPr eaLnBrk="1" hangingPunct="1"/>
            <a:r>
              <a:rPr lang="en-US">
                <a:latin typeface="Calibri" charset="0"/>
              </a:rPr>
              <a:t>900-ca. 1500 (</a:t>
            </a:r>
            <a:r>
              <a:rPr lang="ja-JP" altLang="en-US">
                <a:latin typeface="Arial" charset="0"/>
              </a:rPr>
              <a:t>“</a:t>
            </a:r>
            <a:r>
              <a:rPr lang="en-US" altLang="ja-JP">
                <a:latin typeface="Calibri" charset="0"/>
              </a:rPr>
              <a:t>Middelalder</a:t>
            </a:r>
            <a:r>
              <a:rPr lang="ja-JP" altLang="en-US">
                <a:latin typeface="Arial" charset="0"/>
              </a:rPr>
              <a:t>”</a:t>
            </a:r>
            <a:r>
              <a:rPr lang="en-US" altLang="ja-JP">
                <a:latin typeface="Calibri" charset="0"/>
              </a:rPr>
              <a:t>)</a:t>
            </a:r>
          </a:p>
          <a:p>
            <a:pPr eaLnBrk="1" hangingPunct="1"/>
            <a:r>
              <a:rPr lang="en-US">
                <a:latin typeface="Calibri" charset="0"/>
              </a:rPr>
              <a:t>Den portugisiske perioden (ca. 1500-1700)</a:t>
            </a:r>
          </a:p>
          <a:p>
            <a:pPr eaLnBrk="1" hangingPunct="1"/>
            <a:r>
              <a:rPr lang="en-US">
                <a:latin typeface="Calibri" charset="0"/>
              </a:rPr>
              <a:t>Den omanske perioden (ca. 1750-1850)</a:t>
            </a:r>
          </a:p>
          <a:p>
            <a:pPr eaLnBrk="1" hangingPunct="1"/>
            <a:r>
              <a:rPr lang="en-US">
                <a:latin typeface="Calibri" charset="0"/>
              </a:rPr>
              <a:t>Europeisk kolonisering (ca. 1850-1950/60)</a:t>
            </a:r>
          </a:p>
          <a:p>
            <a:pPr eaLnBrk="1" hangingPunct="1"/>
            <a:r>
              <a:rPr lang="en-US">
                <a:latin typeface="Calibri" charset="0"/>
              </a:rPr>
              <a:t>Post-kolonial periode</a:t>
            </a:r>
          </a:p>
        </p:txBody>
      </p:sp>
    </p:spTree>
    <p:extLst>
      <p:ext uri="{BB962C8B-B14F-4D97-AF65-F5344CB8AC3E}">
        <p14:creationId xmlns:p14="http://schemas.microsoft.com/office/powerpoint/2010/main" val="65458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normAutofit fontScale="90000"/>
          </a:bodyPr>
          <a:lstStyle/>
          <a:p>
            <a:pPr eaLnBrk="1" hangingPunct="1"/>
            <a:r>
              <a:rPr lang="en-US">
                <a:latin typeface="Calibri" charset="0"/>
              </a:rPr>
              <a:t/>
            </a:r>
            <a:br>
              <a:rPr lang="en-US">
                <a:latin typeface="Calibri" charset="0"/>
              </a:rPr>
            </a:br>
            <a:endParaRPr lang="en-US">
              <a:latin typeface="Calibri" charset="0"/>
            </a:endParaRPr>
          </a:p>
        </p:txBody>
      </p:sp>
      <p:sp>
        <p:nvSpPr>
          <p:cNvPr id="25602" name="Rectangle 3"/>
          <p:cNvSpPr>
            <a:spLocks noGrp="1" noChangeArrowheads="1"/>
          </p:cNvSpPr>
          <p:nvPr>
            <p:ph type="body" idx="1"/>
          </p:nvPr>
        </p:nvSpPr>
        <p:spPr/>
        <p:txBody>
          <a:bodyPr/>
          <a:lstStyle/>
          <a:p>
            <a:pPr eaLnBrk="1" hangingPunct="1"/>
            <a:r>
              <a:rPr lang="en-US" dirty="0" err="1">
                <a:latin typeface="Calibri" charset="0"/>
              </a:rPr>
              <a:t>Hvordan</a:t>
            </a:r>
            <a:r>
              <a:rPr lang="en-US" dirty="0">
                <a:latin typeface="Calibri" charset="0"/>
              </a:rPr>
              <a:t> </a:t>
            </a:r>
            <a:r>
              <a:rPr lang="en-US" dirty="0" err="1">
                <a:latin typeface="Calibri" charset="0"/>
              </a:rPr>
              <a:t>spres</a:t>
            </a:r>
            <a:r>
              <a:rPr lang="en-US" dirty="0">
                <a:latin typeface="Calibri" charset="0"/>
              </a:rPr>
              <a:t> en religion?</a:t>
            </a:r>
          </a:p>
          <a:p>
            <a:pPr lvl="1" eaLnBrk="1" hangingPunct="1"/>
            <a:r>
              <a:rPr lang="en-US" dirty="0" err="1">
                <a:latin typeface="Calibri" charset="0"/>
              </a:rPr>
              <a:t>Assimilering</a:t>
            </a:r>
            <a:r>
              <a:rPr lang="en-US" dirty="0">
                <a:latin typeface="Calibri" charset="0"/>
              </a:rPr>
              <a:t> (</a:t>
            </a:r>
            <a:r>
              <a:rPr lang="en-US" dirty="0" err="1">
                <a:latin typeface="Calibri" charset="0"/>
              </a:rPr>
              <a:t>nykommere</a:t>
            </a:r>
            <a:r>
              <a:rPr lang="en-US" dirty="0">
                <a:latin typeface="Calibri" charset="0"/>
              </a:rPr>
              <a:t> </a:t>
            </a:r>
            <a:r>
              <a:rPr lang="en-US" dirty="0" err="1">
                <a:latin typeface="Calibri" charset="0"/>
              </a:rPr>
              <a:t>blir</a:t>
            </a:r>
            <a:r>
              <a:rPr lang="en-US" dirty="0">
                <a:latin typeface="Calibri" charset="0"/>
              </a:rPr>
              <a:t> </a:t>
            </a:r>
            <a:r>
              <a:rPr lang="en-US" dirty="0" err="1">
                <a:latin typeface="Calibri" charset="0"/>
              </a:rPr>
              <a:t>som</a:t>
            </a:r>
            <a:r>
              <a:rPr lang="en-US" dirty="0">
                <a:latin typeface="Calibri" charset="0"/>
              </a:rPr>
              <a:t> de </a:t>
            </a:r>
            <a:r>
              <a:rPr lang="en-US" dirty="0" err="1">
                <a:latin typeface="Calibri" charset="0"/>
              </a:rPr>
              <a:t>bofaste</a:t>
            </a:r>
            <a:r>
              <a:rPr lang="en-US" dirty="0">
                <a:latin typeface="Calibri" charset="0"/>
              </a:rPr>
              <a:t>)</a:t>
            </a:r>
          </a:p>
          <a:p>
            <a:pPr lvl="1" eaLnBrk="1" hangingPunct="1"/>
            <a:r>
              <a:rPr lang="en-US" dirty="0" err="1">
                <a:latin typeface="Calibri" charset="0"/>
              </a:rPr>
              <a:t>Tilpassing</a:t>
            </a:r>
            <a:r>
              <a:rPr lang="en-US" dirty="0">
                <a:latin typeface="Calibri" charset="0"/>
              </a:rPr>
              <a:t> (</a:t>
            </a:r>
            <a:r>
              <a:rPr lang="en-US" dirty="0" err="1">
                <a:latin typeface="Calibri" charset="0"/>
              </a:rPr>
              <a:t>bofaste</a:t>
            </a:r>
            <a:r>
              <a:rPr lang="en-US" dirty="0">
                <a:latin typeface="Calibri" charset="0"/>
              </a:rPr>
              <a:t> </a:t>
            </a:r>
            <a:r>
              <a:rPr lang="en-US" dirty="0" err="1">
                <a:latin typeface="Calibri" charset="0"/>
              </a:rPr>
              <a:t>tilpasser</a:t>
            </a:r>
            <a:r>
              <a:rPr lang="en-US" dirty="0">
                <a:latin typeface="Calibri" charset="0"/>
              </a:rPr>
              <a:t> </a:t>
            </a:r>
            <a:r>
              <a:rPr lang="en-US" dirty="0" err="1">
                <a:latin typeface="Calibri" charset="0"/>
              </a:rPr>
              <a:t>seg</a:t>
            </a:r>
            <a:r>
              <a:rPr lang="en-US" dirty="0">
                <a:latin typeface="Calibri" charset="0"/>
              </a:rPr>
              <a:t> </a:t>
            </a:r>
            <a:r>
              <a:rPr lang="en-US" dirty="0" err="1">
                <a:latin typeface="Calibri" charset="0"/>
              </a:rPr>
              <a:t>nykommere</a:t>
            </a:r>
            <a:r>
              <a:rPr lang="en-US" dirty="0">
                <a:latin typeface="Calibri" charset="0"/>
              </a:rPr>
              <a:t>)</a:t>
            </a:r>
          </a:p>
          <a:p>
            <a:pPr lvl="1" eaLnBrk="1" hangingPunct="1"/>
            <a:r>
              <a:rPr lang="en-US" dirty="0" err="1">
                <a:latin typeface="Calibri" charset="0"/>
              </a:rPr>
              <a:t>Tiltrekning</a:t>
            </a:r>
            <a:r>
              <a:rPr lang="en-US" dirty="0">
                <a:latin typeface="Calibri" charset="0"/>
              </a:rPr>
              <a:t> (</a:t>
            </a:r>
            <a:r>
              <a:rPr lang="en-US" dirty="0" err="1">
                <a:latin typeface="Calibri" charset="0"/>
              </a:rPr>
              <a:t>nykommere</a:t>
            </a:r>
            <a:r>
              <a:rPr lang="en-US" dirty="0">
                <a:latin typeface="Calibri" charset="0"/>
              </a:rPr>
              <a:t> </a:t>
            </a:r>
            <a:r>
              <a:rPr lang="en-US" dirty="0" err="1">
                <a:latin typeface="Calibri" charset="0"/>
              </a:rPr>
              <a:t>tiltrekker</a:t>
            </a:r>
            <a:r>
              <a:rPr lang="en-US" dirty="0">
                <a:latin typeface="Calibri" charset="0"/>
              </a:rPr>
              <a:t> </a:t>
            </a:r>
            <a:r>
              <a:rPr lang="en-US" dirty="0" err="1">
                <a:latin typeface="Calibri" charset="0"/>
              </a:rPr>
              <a:t>seg</a:t>
            </a:r>
            <a:r>
              <a:rPr lang="en-US" dirty="0">
                <a:latin typeface="Calibri" charset="0"/>
              </a:rPr>
              <a:t> </a:t>
            </a:r>
            <a:r>
              <a:rPr lang="en-US" dirty="0" err="1">
                <a:latin typeface="Calibri" charset="0"/>
              </a:rPr>
              <a:t>omkringliggende</a:t>
            </a:r>
            <a:r>
              <a:rPr lang="en-US" dirty="0">
                <a:latin typeface="Calibri" charset="0"/>
              </a:rPr>
              <a:t> </a:t>
            </a:r>
            <a:r>
              <a:rPr lang="en-US" dirty="0" err="1">
                <a:latin typeface="Calibri" charset="0"/>
              </a:rPr>
              <a:t>befolkning</a:t>
            </a:r>
            <a:r>
              <a:rPr lang="en-US" dirty="0">
                <a:latin typeface="Calibri" charset="0"/>
              </a:rPr>
              <a:t> </a:t>
            </a:r>
            <a:r>
              <a:rPr lang="en-US" dirty="0" err="1">
                <a:latin typeface="Calibri" charset="0"/>
              </a:rPr>
              <a:t>som</a:t>
            </a:r>
            <a:r>
              <a:rPr lang="en-US" dirty="0">
                <a:latin typeface="Calibri" charset="0"/>
              </a:rPr>
              <a:t> </a:t>
            </a:r>
            <a:r>
              <a:rPr lang="en-US" dirty="0" err="1">
                <a:latin typeface="Calibri" charset="0"/>
              </a:rPr>
              <a:t>så</a:t>
            </a:r>
            <a:r>
              <a:rPr lang="en-US" dirty="0">
                <a:latin typeface="Calibri" charset="0"/>
              </a:rPr>
              <a:t> </a:t>
            </a:r>
            <a:r>
              <a:rPr lang="en-US" dirty="0" err="1">
                <a:latin typeface="Calibri" charset="0"/>
              </a:rPr>
              <a:t>tilpasser</a:t>
            </a:r>
            <a:r>
              <a:rPr lang="en-US" dirty="0">
                <a:latin typeface="Calibri" charset="0"/>
              </a:rPr>
              <a:t> </a:t>
            </a:r>
            <a:r>
              <a:rPr lang="en-US" dirty="0" err="1">
                <a:latin typeface="Calibri" charset="0"/>
              </a:rPr>
              <a:t>seg</a:t>
            </a:r>
            <a:r>
              <a:rPr lang="en-US" dirty="0">
                <a:latin typeface="Calibri" charset="0"/>
              </a:rPr>
              <a:t> </a:t>
            </a:r>
            <a:r>
              <a:rPr lang="en-US" dirty="0" err="1">
                <a:latin typeface="Calibri" charset="0"/>
              </a:rPr>
              <a:t>nykommere</a:t>
            </a:r>
            <a:endParaRPr lang="en-US" dirty="0">
              <a:latin typeface="Calibri" charset="0"/>
            </a:endParaRPr>
          </a:p>
          <a:p>
            <a:pPr lvl="1" eaLnBrk="1" hangingPunct="1"/>
            <a:r>
              <a:rPr lang="en-US" dirty="0" err="1">
                <a:latin typeface="Calibri" charset="0"/>
              </a:rPr>
              <a:t>Alle</a:t>
            </a:r>
            <a:r>
              <a:rPr lang="en-US" dirty="0">
                <a:latin typeface="Calibri" charset="0"/>
              </a:rPr>
              <a:t> </a:t>
            </a:r>
            <a:r>
              <a:rPr lang="en-US" dirty="0" err="1">
                <a:latin typeface="Calibri" charset="0"/>
              </a:rPr>
              <a:t>prosessene</a:t>
            </a:r>
            <a:r>
              <a:rPr lang="en-US" dirty="0">
                <a:latin typeface="Calibri" charset="0"/>
              </a:rPr>
              <a:t> </a:t>
            </a:r>
            <a:r>
              <a:rPr lang="en-US" dirty="0" err="1">
                <a:latin typeface="Calibri" charset="0"/>
              </a:rPr>
              <a:t>samtidig</a:t>
            </a:r>
            <a:r>
              <a:rPr lang="en-US" dirty="0">
                <a:latin typeface="Calibri" charset="0"/>
              </a:rPr>
              <a:t> (</a:t>
            </a:r>
            <a:r>
              <a:rPr lang="ja-JP" altLang="en-US" dirty="0" smtClean="0">
                <a:latin typeface="Arial" charset="0"/>
              </a:rPr>
              <a:t>“</a:t>
            </a:r>
            <a:r>
              <a:rPr lang="nb-NO" altLang="ja-JP" dirty="0" smtClean="0">
                <a:latin typeface="Calibri" charset="0"/>
              </a:rPr>
              <a:t>”</a:t>
            </a:r>
            <a:r>
              <a:rPr lang="en-US" altLang="ja-JP" dirty="0" err="1" smtClean="0">
                <a:latin typeface="Calibri" charset="0"/>
              </a:rPr>
              <a:t>institusjonalisert</a:t>
            </a:r>
            <a:r>
              <a:rPr lang="en-US" altLang="ja-JP" dirty="0" smtClean="0">
                <a:latin typeface="Calibri" charset="0"/>
              </a:rPr>
              <a:t> </a:t>
            </a:r>
            <a:r>
              <a:rPr lang="en-US" altLang="ja-JP" dirty="0" err="1" smtClean="0">
                <a:latin typeface="Calibri" charset="0"/>
              </a:rPr>
              <a:t>endring</a:t>
            </a:r>
            <a:r>
              <a:rPr lang="en-US" altLang="ja-JP" dirty="0" smtClean="0">
                <a:latin typeface="Calibri" charset="0"/>
              </a:rPr>
              <a:t>”)</a:t>
            </a:r>
            <a:endParaRPr lang="en-US" dirty="0">
              <a:latin typeface="Calibri" charset="0"/>
            </a:endParaRPr>
          </a:p>
        </p:txBody>
      </p:sp>
      <p:sp>
        <p:nvSpPr>
          <p:cNvPr id="8196" name="Rectangle 4"/>
          <p:cNvSpPr>
            <a:spLocks noChangeArrowheads="1"/>
          </p:cNvSpPr>
          <p:nvPr/>
        </p:nvSpPr>
        <p:spPr bwMode="auto">
          <a:xfrm>
            <a:off x="2438400" y="533400"/>
            <a:ext cx="4764846"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4400" dirty="0" smtClean="0">
                <a:solidFill>
                  <a:schemeClr val="tx2"/>
                </a:solidFill>
              </a:rPr>
              <a:t>ISLAM I ØST-AFRIKA</a:t>
            </a:r>
            <a:endParaRPr lang="en-US" sz="4400" dirty="0">
              <a:solidFill>
                <a:schemeClr val="tx2"/>
              </a:solidFill>
            </a:endParaRPr>
          </a:p>
        </p:txBody>
      </p:sp>
    </p:spTree>
    <p:extLst>
      <p:ext uri="{BB962C8B-B14F-4D97-AF65-F5344CB8AC3E}">
        <p14:creationId xmlns:p14="http://schemas.microsoft.com/office/powerpoint/2010/main" val="156079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fontScale="90000"/>
          </a:bodyPr>
          <a:lstStyle/>
          <a:p>
            <a:pPr eaLnBrk="1" hangingPunct="1"/>
            <a:r>
              <a:rPr lang="en-US" dirty="0">
                <a:latin typeface="Calibri" charset="0"/>
              </a:rPr>
              <a:t>Islam </a:t>
            </a:r>
            <a:r>
              <a:rPr lang="en-US" dirty="0" err="1">
                <a:latin typeface="Calibri" charset="0"/>
              </a:rPr>
              <a:t>i</a:t>
            </a:r>
            <a:r>
              <a:rPr lang="en-US" dirty="0">
                <a:latin typeface="Calibri" charset="0"/>
              </a:rPr>
              <a:t> </a:t>
            </a:r>
            <a:r>
              <a:rPr lang="en-US" dirty="0" err="1">
                <a:latin typeface="Calibri" charset="0"/>
              </a:rPr>
              <a:t>Øst-</a:t>
            </a:r>
            <a:r>
              <a:rPr lang="en-US" dirty="0" err="1" smtClean="0">
                <a:latin typeface="Calibri" charset="0"/>
              </a:rPr>
              <a:t>Afrika</a:t>
            </a:r>
            <a:r>
              <a:rPr lang="en-US" dirty="0">
                <a:latin typeface="Calibri" charset="0"/>
              </a:rPr>
              <a:t/>
            </a:r>
            <a:br>
              <a:rPr lang="en-US" dirty="0">
                <a:latin typeface="Calibri" charset="0"/>
              </a:rPr>
            </a:br>
            <a:endParaRPr lang="en-US" dirty="0">
              <a:latin typeface="Calibri" charset="0"/>
            </a:endParaRPr>
          </a:p>
        </p:txBody>
      </p:sp>
      <p:sp>
        <p:nvSpPr>
          <p:cNvPr id="26626" name="Rectangle 3"/>
          <p:cNvSpPr>
            <a:spLocks noGrp="1" noChangeArrowheads="1"/>
          </p:cNvSpPr>
          <p:nvPr>
            <p:ph type="body" idx="1"/>
          </p:nvPr>
        </p:nvSpPr>
        <p:spPr/>
        <p:txBody>
          <a:bodyPr/>
          <a:lstStyle/>
          <a:p>
            <a:pPr eaLnBrk="1" hangingPunct="1"/>
            <a:r>
              <a:rPr lang="en-US" sz="2800">
                <a:latin typeface="Calibri" charset="0"/>
              </a:rPr>
              <a:t>Hva er det som endres?</a:t>
            </a:r>
          </a:p>
          <a:p>
            <a:pPr eaLnBrk="1" hangingPunct="1">
              <a:buFontTx/>
              <a:buNone/>
            </a:pPr>
            <a:r>
              <a:rPr lang="en-US" sz="2800">
                <a:latin typeface="Calibri" charset="0"/>
              </a:rPr>
              <a:t>	- Kulturutrykk (poesi, sang, musikk etc)</a:t>
            </a:r>
          </a:p>
          <a:p>
            <a:pPr eaLnBrk="1" hangingPunct="1">
              <a:buFontTx/>
              <a:buNone/>
            </a:pPr>
            <a:r>
              <a:rPr lang="en-US" sz="2800">
                <a:latin typeface="Calibri" charset="0"/>
              </a:rPr>
              <a:t>	- Sosial struktur (hvem er </a:t>
            </a:r>
            <a:r>
              <a:rPr lang="ja-JP" altLang="en-US" sz="2800">
                <a:latin typeface="Arial" charset="0"/>
              </a:rPr>
              <a:t>“</a:t>
            </a:r>
            <a:r>
              <a:rPr lang="en-US" altLang="ja-JP" sz="2800">
                <a:latin typeface="Calibri" charset="0"/>
              </a:rPr>
              <a:t>mest verdig</a:t>
            </a:r>
            <a:r>
              <a:rPr lang="ja-JP" altLang="en-US" sz="2800">
                <a:latin typeface="Arial" charset="0"/>
              </a:rPr>
              <a:t>”</a:t>
            </a:r>
            <a:r>
              <a:rPr lang="en-US" altLang="ja-JP" sz="2800">
                <a:latin typeface="Calibri" charset="0"/>
              </a:rPr>
              <a:t>?)</a:t>
            </a:r>
          </a:p>
          <a:p>
            <a:pPr eaLnBrk="1" hangingPunct="1">
              <a:buFontTx/>
              <a:buNone/>
            </a:pPr>
            <a:r>
              <a:rPr lang="en-US" sz="2800">
                <a:latin typeface="Calibri" charset="0"/>
              </a:rPr>
              <a:t>	- Oppfatning av lov og rett (basert på hva?)</a:t>
            </a:r>
          </a:p>
          <a:p>
            <a:pPr eaLnBrk="1" hangingPunct="1">
              <a:buFontTx/>
              <a:buNone/>
            </a:pPr>
            <a:r>
              <a:rPr lang="en-US" sz="2800">
                <a:latin typeface="Calibri" charset="0"/>
              </a:rPr>
              <a:t>	- Historie! (Hvor kom vi fra? Hvem var vi?)</a:t>
            </a:r>
          </a:p>
          <a:p>
            <a:pPr eaLnBrk="1" hangingPunct="1">
              <a:buFontTx/>
              <a:buNone/>
            </a:pPr>
            <a:r>
              <a:rPr lang="en-US" sz="2800">
                <a:latin typeface="Calibri" charset="0"/>
              </a:rPr>
              <a:t>    - Språk! (bantu-arabisk-swahili)</a:t>
            </a:r>
          </a:p>
          <a:p>
            <a:pPr eaLnBrk="1" hangingPunct="1">
              <a:buFontTx/>
              <a:buNone/>
            </a:pPr>
            <a:endParaRPr lang="en-US" sz="2800">
              <a:latin typeface="Calibri" charset="0"/>
            </a:endParaRPr>
          </a:p>
          <a:p>
            <a:pPr eaLnBrk="1" hangingPunct="1">
              <a:buFontTx/>
              <a:buNone/>
            </a:pPr>
            <a:endParaRPr lang="en-US" sz="2800">
              <a:latin typeface="Calibri" charset="0"/>
            </a:endParaRPr>
          </a:p>
        </p:txBody>
      </p:sp>
    </p:spTree>
    <p:extLst>
      <p:ext uri="{BB962C8B-B14F-4D97-AF65-F5344CB8AC3E}">
        <p14:creationId xmlns:p14="http://schemas.microsoft.com/office/powerpoint/2010/main" val="115945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10241" name="Title 1"/>
          <p:cNvSpPr>
            <a:spLocks noGrp="1"/>
          </p:cNvSpPr>
          <p:nvPr>
            <p:ph type="title"/>
          </p:nvPr>
        </p:nvSpPr>
        <p:spPr>
          <a:xfrm>
            <a:off x="428625" y="285750"/>
            <a:ext cx="7072313" cy="1071563"/>
          </a:xfrm>
        </p:spPr>
        <p:txBody>
          <a:bodyPr/>
          <a:lstStyle/>
          <a:p>
            <a:r>
              <a:rPr lang="en-US">
                <a:latin typeface="Calibri" charset="0"/>
              </a:rPr>
              <a:t>ISLAM</a:t>
            </a:r>
          </a:p>
        </p:txBody>
      </p:sp>
      <p:sp>
        <p:nvSpPr>
          <p:cNvPr id="10242" name="Content Placeholder 2"/>
          <p:cNvSpPr>
            <a:spLocks noGrp="1"/>
          </p:cNvSpPr>
          <p:nvPr>
            <p:ph idx="1"/>
          </p:nvPr>
        </p:nvSpPr>
        <p:spPr>
          <a:xfrm>
            <a:off x="428625" y="1571625"/>
            <a:ext cx="8258175" cy="4554538"/>
          </a:xfrm>
        </p:spPr>
        <p:txBody>
          <a:bodyPr/>
          <a:lstStyle/>
          <a:p>
            <a:r>
              <a:rPr lang="en-US">
                <a:latin typeface="Calibri" charset="0"/>
              </a:rPr>
              <a:t>Muhammad (d. 632)</a:t>
            </a:r>
          </a:p>
          <a:p>
            <a:r>
              <a:rPr lang="en-US">
                <a:latin typeface="Calibri" charset="0"/>
              </a:rPr>
              <a:t>Åpenbaringen</a:t>
            </a:r>
          </a:p>
          <a:p>
            <a:r>
              <a:rPr lang="en-US">
                <a:latin typeface="Calibri" charset="0"/>
              </a:rPr>
              <a:t>Flukten til Medina (hijra - 622)</a:t>
            </a:r>
          </a:p>
          <a:p>
            <a:r>
              <a:rPr lang="en-US">
                <a:latin typeface="Calibri" charset="0"/>
              </a:rPr>
              <a:t>Et nytt samfunn av muslimer</a:t>
            </a:r>
          </a:p>
          <a:p>
            <a:r>
              <a:rPr lang="en-US">
                <a:latin typeface="Calibri" charset="0"/>
              </a:rPr>
              <a:t>Konfliktene med Mekka</a:t>
            </a:r>
          </a:p>
          <a:p>
            <a:r>
              <a:rPr lang="en-US">
                <a:latin typeface="Calibri" charset="0"/>
              </a:rPr>
              <a:t>Tilbake til Mekka – Islams senter</a:t>
            </a:r>
          </a:p>
          <a:p>
            <a:endParaRPr lang="en-US">
              <a:latin typeface="Calibri" charset="0"/>
            </a:endParaRPr>
          </a:p>
          <a:p>
            <a:endParaRPr lang="en-US">
              <a:latin typeface="Calibri" charset="0"/>
            </a:endParaRPr>
          </a:p>
          <a:p>
            <a:endParaRPr lang="en-US">
              <a:latin typeface="Calibri" charset="0"/>
            </a:endParaRPr>
          </a:p>
        </p:txBody>
      </p:sp>
      <p:pic>
        <p:nvPicPr>
          <p:cNvPr id="10243" name="Picture 3" descr="Madina_Haram_at_evening_.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013325"/>
            <a:ext cx="9144000" cy="152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4893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ZANZIBAR GLOBAL BY ANNO c. 1890</a:t>
            </a:r>
            <a:endParaRPr lang="en-US" sz="2800" dirty="0"/>
          </a:p>
        </p:txBody>
      </p:sp>
      <p:pic>
        <p:nvPicPr>
          <p:cNvPr id="4" name="Content Placeholder 3" descr="ZnZ Town Close up copy.tiff"/>
          <p:cNvPicPr>
            <a:picLocks noGrp="1" noChangeAspect="1"/>
          </p:cNvPicPr>
          <p:nvPr>
            <p:ph idx="1"/>
          </p:nvPr>
        </p:nvPicPr>
        <p:blipFill>
          <a:blip r:embed="rId2" cstate="email">
            <a:extLst>
              <a:ext uri="{28A0092B-C50C-407E-A947-70E740481C1C}">
                <a14:useLocalDpi xmlns:a14="http://schemas.microsoft.com/office/drawing/2010/main"/>
              </a:ext>
            </a:extLst>
          </a:blip>
          <a:srcRect l="-9975" r="-9975"/>
          <a:stretch>
            <a:fillRect/>
          </a:stretch>
        </p:blipFill>
        <p:spPr/>
      </p:pic>
    </p:spTree>
    <p:extLst>
      <p:ext uri="{BB962C8B-B14F-4D97-AF65-F5344CB8AC3E}">
        <p14:creationId xmlns:p14="http://schemas.microsoft.com/office/powerpoint/2010/main" val="2643288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58369" name="Title 1"/>
          <p:cNvSpPr>
            <a:spLocks noGrp="1"/>
          </p:cNvSpPr>
          <p:nvPr>
            <p:ph type="title"/>
          </p:nvPr>
        </p:nvSpPr>
        <p:spPr>
          <a:xfrm>
            <a:off x="428625" y="285750"/>
            <a:ext cx="8570232" cy="1071563"/>
          </a:xfrm>
        </p:spPr>
        <p:txBody>
          <a:bodyPr>
            <a:normAutofit fontScale="90000"/>
          </a:bodyPr>
          <a:lstStyle/>
          <a:p>
            <a:r>
              <a:rPr lang="en-US" dirty="0">
                <a:latin typeface="Calibri" charset="0"/>
              </a:rPr>
              <a:t>ISLAM: LOKAL </a:t>
            </a:r>
            <a:r>
              <a:rPr lang="en-US" dirty="0" smtClean="0">
                <a:latin typeface="Calibri" charset="0"/>
              </a:rPr>
              <a:t>TILHØRIGHET OG KULTUR</a:t>
            </a:r>
            <a:endParaRPr lang="en-US" dirty="0">
              <a:latin typeface="Calibri" charset="0"/>
            </a:endParaRPr>
          </a:p>
        </p:txBody>
      </p:sp>
      <p:pic>
        <p:nvPicPr>
          <p:cNvPr id="58370" name="Content Placeholder 3" descr="SAM_1590.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28625" y="1571625"/>
            <a:ext cx="8258175" cy="4554538"/>
          </a:xfrm>
        </p:spPr>
      </p:pic>
    </p:spTree>
    <p:extLst>
      <p:ext uri="{BB962C8B-B14F-4D97-AF65-F5344CB8AC3E}">
        <p14:creationId xmlns:p14="http://schemas.microsoft.com/office/powerpoint/2010/main" val="3316949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62465" name="Title 1"/>
          <p:cNvSpPr>
            <a:spLocks noGrp="1"/>
          </p:cNvSpPr>
          <p:nvPr>
            <p:ph type="title"/>
          </p:nvPr>
        </p:nvSpPr>
        <p:spPr>
          <a:xfrm>
            <a:off x="428625" y="285750"/>
            <a:ext cx="8497661" cy="1071563"/>
          </a:xfrm>
        </p:spPr>
        <p:txBody>
          <a:bodyPr>
            <a:normAutofit fontScale="90000"/>
          </a:bodyPr>
          <a:lstStyle/>
          <a:p>
            <a:r>
              <a:rPr lang="en-US" dirty="0">
                <a:latin typeface="Calibri" charset="0"/>
              </a:rPr>
              <a:t>ISLAM: LOKAL </a:t>
            </a:r>
            <a:r>
              <a:rPr lang="en-US" dirty="0" smtClean="0">
                <a:latin typeface="Calibri" charset="0"/>
              </a:rPr>
              <a:t>TILHØRIGHET OG KULTUR</a:t>
            </a:r>
            <a:endParaRPr lang="en-US" dirty="0">
              <a:latin typeface="Calibri" charset="0"/>
            </a:endParaRPr>
          </a:p>
        </p:txBody>
      </p:sp>
      <p:pic>
        <p:nvPicPr>
          <p:cNvPr id="62466" name="Content Placeholder 3" descr="IMG_0351.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28625" y="1571625"/>
            <a:ext cx="8258175" cy="4554538"/>
          </a:xfrm>
        </p:spPr>
      </p:pic>
      <p:sp>
        <p:nvSpPr>
          <p:cNvPr id="2" name="TextBox 1"/>
          <p:cNvSpPr txBox="1"/>
          <p:nvPr/>
        </p:nvSpPr>
        <p:spPr>
          <a:xfrm>
            <a:off x="5932714" y="6386286"/>
            <a:ext cx="2457373" cy="369332"/>
          </a:xfrm>
          <a:prstGeom prst="rect">
            <a:avLst/>
          </a:prstGeom>
          <a:noFill/>
        </p:spPr>
        <p:txBody>
          <a:bodyPr wrap="none" rtlCol="0">
            <a:spAutoFit/>
          </a:bodyPr>
          <a:lstStyle/>
          <a:p>
            <a:r>
              <a:rPr lang="en-US" dirty="0" smtClean="0"/>
              <a:t>Zanzibar, </a:t>
            </a:r>
            <a:r>
              <a:rPr lang="en-US" dirty="0" err="1" smtClean="0"/>
              <a:t>Mwaka</a:t>
            </a:r>
            <a:r>
              <a:rPr lang="en-US" dirty="0" smtClean="0"/>
              <a:t> </a:t>
            </a:r>
            <a:r>
              <a:rPr lang="en-US" dirty="0" err="1" smtClean="0"/>
              <a:t>Kogwa</a:t>
            </a:r>
            <a:endParaRPr lang="en-US" dirty="0"/>
          </a:p>
        </p:txBody>
      </p:sp>
    </p:spTree>
    <p:extLst>
      <p:ext uri="{BB962C8B-B14F-4D97-AF65-F5344CB8AC3E}">
        <p14:creationId xmlns:p14="http://schemas.microsoft.com/office/powerpoint/2010/main" val="39429074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LOKALE LEDERE OG RITUALER</a:t>
            </a:r>
            <a:endParaRPr lang="en-US" dirty="0"/>
          </a:p>
        </p:txBody>
      </p:sp>
      <p:pic>
        <p:nvPicPr>
          <p:cNvPr id="7" name="Picture 6" descr="IMG_123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4003050"/>
            <a:ext cx="4049960" cy="2699973"/>
          </a:xfrm>
          <a:prstGeom prst="rect">
            <a:avLst/>
          </a:prstGeom>
        </p:spPr>
      </p:pic>
      <p:pic>
        <p:nvPicPr>
          <p:cNvPr id="8" name="Picture 7" descr="IMG_037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0336" y="1187069"/>
            <a:ext cx="4223969" cy="3167969"/>
          </a:xfrm>
          <a:prstGeom prst="rect">
            <a:avLst/>
          </a:prstGeom>
        </p:spPr>
      </p:pic>
      <p:pic>
        <p:nvPicPr>
          <p:cNvPr id="3" name="Picture 2" descr="IMG_024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1187069"/>
            <a:ext cx="3407966" cy="2555966"/>
          </a:xfrm>
          <a:prstGeom prst="rect">
            <a:avLst/>
          </a:prstGeom>
        </p:spPr>
      </p:pic>
    </p:spTree>
    <p:extLst>
      <p:ext uri="{BB962C8B-B14F-4D97-AF65-F5344CB8AC3E}">
        <p14:creationId xmlns:p14="http://schemas.microsoft.com/office/powerpoint/2010/main" val="2168792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eaLnBrk="1" hangingPunct="1"/>
            <a:r>
              <a:rPr lang="en-US" dirty="0" smtClean="0">
                <a:latin typeface="Calibri" charset="0"/>
              </a:rPr>
              <a:t>LOKALE ISLAMSKE SKOLER OG UTDANNINGSINSTITUSJONER</a:t>
            </a:r>
            <a:endParaRPr lang="en-US" dirty="0">
              <a:latin typeface="Calibri" charset="0"/>
            </a:endParaRPr>
          </a:p>
        </p:txBody>
      </p:sp>
      <p:pic>
        <p:nvPicPr>
          <p:cNvPr id="58371" name="Picture 1" descr="IMG_210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3008" y="2001159"/>
            <a:ext cx="5806724" cy="4357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18829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68609" name="TextBox 1"/>
          <p:cNvSpPr txBox="1">
            <a:spLocks noChangeArrowheads="1"/>
          </p:cNvSpPr>
          <p:nvPr/>
        </p:nvSpPr>
        <p:spPr bwMode="auto">
          <a:xfrm flipH="1">
            <a:off x="386897" y="314325"/>
            <a:ext cx="81803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latin typeface="Calibri" charset="0"/>
              </a:rPr>
              <a:t>LOKALE TRADISJONER VERSUS GLOBALE IDEOLOGIER</a:t>
            </a:r>
            <a:endParaRPr lang="en-US" dirty="0">
              <a:latin typeface="Calibri" charset="0"/>
            </a:endParaRPr>
          </a:p>
        </p:txBody>
      </p:sp>
      <p:sp>
        <p:nvSpPr>
          <p:cNvPr id="68610" name="Content Placeholder 5"/>
          <p:cNvSpPr>
            <a:spLocks noGrp="1"/>
          </p:cNvSpPr>
          <p:nvPr>
            <p:ph idx="1"/>
          </p:nvPr>
        </p:nvSpPr>
        <p:spPr>
          <a:xfrm>
            <a:off x="646113" y="5940425"/>
            <a:ext cx="8229600" cy="3375025"/>
          </a:xfrm>
        </p:spPr>
        <p:txBody>
          <a:bodyPr/>
          <a:lstStyle/>
          <a:p>
            <a:pPr marL="0" indent="0">
              <a:buFont typeface="Arial" charset="0"/>
              <a:buNone/>
            </a:pPr>
            <a:r>
              <a:rPr lang="en-US" sz="2400">
                <a:latin typeface="Calibri" charset="0"/>
              </a:rPr>
              <a:t>Bombingen av den amerikanske ambassaden i Nairobi og Dar-es-Salaam, 1998</a:t>
            </a:r>
          </a:p>
        </p:txBody>
      </p:sp>
      <p:pic>
        <p:nvPicPr>
          <p:cNvPr id="68611"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95425" y="1425575"/>
            <a:ext cx="5711825" cy="428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689712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69633" name="TextBox 1"/>
          <p:cNvSpPr txBox="1">
            <a:spLocks noChangeArrowheads="1"/>
          </p:cNvSpPr>
          <p:nvPr/>
        </p:nvSpPr>
        <p:spPr bwMode="auto">
          <a:xfrm flipH="1">
            <a:off x="695325" y="314325"/>
            <a:ext cx="81803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latin typeface="Calibri" charset="0"/>
              </a:rPr>
              <a:t>LOKALE TRADISJONER VERSUS LOKALE IDEOLOGIER</a:t>
            </a:r>
            <a:endParaRPr lang="en-US" dirty="0">
              <a:latin typeface="Calibri" charset="0"/>
            </a:endParaRPr>
          </a:p>
        </p:txBody>
      </p:sp>
      <p:pic>
        <p:nvPicPr>
          <p:cNvPr id="6963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28625" y="1571625"/>
            <a:ext cx="8258175" cy="4554538"/>
          </a:xfrm>
        </p:spPr>
      </p:pic>
      <p:sp>
        <p:nvSpPr>
          <p:cNvPr id="69635" name="TextBox 4"/>
          <p:cNvSpPr txBox="1">
            <a:spLocks noChangeArrowheads="1"/>
          </p:cNvSpPr>
          <p:nvPr/>
        </p:nvSpPr>
        <p:spPr bwMode="auto">
          <a:xfrm>
            <a:off x="457200" y="6292850"/>
            <a:ext cx="46942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Demonstrasjon  for Kenyas “Sharia courts” 2007</a:t>
            </a:r>
          </a:p>
        </p:txBody>
      </p:sp>
      <p:sp>
        <p:nvSpPr>
          <p:cNvPr id="69636" name="TextBox 7"/>
          <p:cNvSpPr txBox="1">
            <a:spLocks noChangeArrowheads="1"/>
          </p:cNvSpPr>
          <p:nvPr/>
        </p:nvSpPr>
        <p:spPr bwMode="auto">
          <a:xfrm>
            <a:off x="457200" y="985838"/>
            <a:ext cx="8229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Politiske prosesser/rettsystemene?</a:t>
            </a:r>
          </a:p>
        </p:txBody>
      </p:sp>
    </p:spTree>
    <p:extLst>
      <p:ext uri="{BB962C8B-B14F-4D97-AF65-F5344CB8AC3E}">
        <p14:creationId xmlns:p14="http://schemas.microsoft.com/office/powerpoint/2010/main" val="10896895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70657" name="TextBox 1"/>
          <p:cNvSpPr txBox="1">
            <a:spLocks noChangeArrowheads="1"/>
          </p:cNvSpPr>
          <p:nvPr/>
        </p:nvSpPr>
        <p:spPr bwMode="auto">
          <a:xfrm flipH="1">
            <a:off x="695325" y="314325"/>
            <a:ext cx="81803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Calibri" charset="0"/>
              </a:rPr>
              <a:t>Ideologisk kamp eller kulturkamp? Hvor?</a:t>
            </a:r>
          </a:p>
        </p:txBody>
      </p:sp>
      <p:sp>
        <p:nvSpPr>
          <p:cNvPr id="70658" name="TextBox 4"/>
          <p:cNvSpPr txBox="1">
            <a:spLocks noChangeArrowheads="1"/>
          </p:cNvSpPr>
          <p:nvPr/>
        </p:nvSpPr>
        <p:spPr bwMode="auto">
          <a:xfrm>
            <a:off x="457200" y="6292850"/>
            <a:ext cx="14128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Islamsk skole </a:t>
            </a:r>
          </a:p>
        </p:txBody>
      </p:sp>
      <p:sp>
        <p:nvSpPr>
          <p:cNvPr id="70659" name="TextBox 7"/>
          <p:cNvSpPr txBox="1">
            <a:spLocks noChangeArrowheads="1"/>
          </p:cNvSpPr>
          <p:nvPr/>
        </p:nvSpPr>
        <p:spPr bwMode="auto">
          <a:xfrm>
            <a:off x="457200" y="985838"/>
            <a:ext cx="8229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Madrasaer og islamsk høyere utdanning (“Muslim Academies”)</a:t>
            </a:r>
          </a:p>
        </p:txBody>
      </p:sp>
      <p:pic>
        <p:nvPicPr>
          <p:cNvPr id="70660" name="Content Placeholder 8"/>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28625" y="1571625"/>
            <a:ext cx="8258175" cy="4554538"/>
          </a:xfrm>
        </p:spPr>
      </p:pic>
    </p:spTree>
    <p:extLst>
      <p:ext uri="{BB962C8B-B14F-4D97-AF65-F5344CB8AC3E}">
        <p14:creationId xmlns:p14="http://schemas.microsoft.com/office/powerpoint/2010/main" val="4292306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71681" name="TextBox 1"/>
          <p:cNvSpPr txBox="1">
            <a:spLocks noChangeArrowheads="1"/>
          </p:cNvSpPr>
          <p:nvPr/>
        </p:nvSpPr>
        <p:spPr bwMode="auto">
          <a:xfrm flipH="1">
            <a:off x="695325" y="314325"/>
            <a:ext cx="81803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Calibri" charset="0"/>
              </a:rPr>
              <a:t>Ideologisk kamp eller kulturkamp? Hvor?</a:t>
            </a:r>
          </a:p>
        </p:txBody>
      </p:sp>
      <p:sp>
        <p:nvSpPr>
          <p:cNvPr id="71682" name="Content Placeholder 2"/>
          <p:cNvSpPr>
            <a:spLocks noGrp="1"/>
          </p:cNvSpPr>
          <p:nvPr>
            <p:ph idx="1"/>
          </p:nvPr>
        </p:nvSpPr>
        <p:spPr>
          <a:xfrm>
            <a:off x="428625" y="1571625"/>
            <a:ext cx="8258175" cy="4554538"/>
          </a:xfrm>
        </p:spPr>
        <p:txBody>
          <a:bodyPr/>
          <a:lstStyle/>
          <a:p>
            <a:endParaRPr lang="en-US">
              <a:latin typeface="Calibri" charset="0"/>
            </a:endParaRPr>
          </a:p>
        </p:txBody>
      </p:sp>
      <p:pic>
        <p:nvPicPr>
          <p:cNvPr id="71683" name="Picture 3" descr="Youtube.tif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90588"/>
            <a:ext cx="9144000" cy="596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37406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pic>
        <p:nvPicPr>
          <p:cNvPr id="73729" name="Plassholder for innhold 3" descr="Scrrencap 3.tiff"/>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28600" y="1143000"/>
            <a:ext cx="8751888" cy="5543550"/>
          </a:xfrm>
        </p:spPr>
      </p:pic>
      <p:sp>
        <p:nvSpPr>
          <p:cNvPr id="73730" name="TextBox 1"/>
          <p:cNvSpPr txBox="1">
            <a:spLocks noChangeArrowheads="1"/>
          </p:cNvSpPr>
          <p:nvPr/>
        </p:nvSpPr>
        <p:spPr bwMode="auto">
          <a:xfrm flipH="1">
            <a:off x="695325" y="314325"/>
            <a:ext cx="81803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Calibri" charset="0"/>
              </a:rPr>
              <a:t>Ideologisk kamp eller kulturkamp? Hvor?</a:t>
            </a:r>
          </a:p>
        </p:txBody>
      </p:sp>
    </p:spTree>
    <p:extLst>
      <p:ext uri="{BB962C8B-B14F-4D97-AF65-F5344CB8AC3E}">
        <p14:creationId xmlns:p14="http://schemas.microsoft.com/office/powerpoint/2010/main" val="2468269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Sunni </a:t>
            </a:r>
            <a:r>
              <a:rPr lang="en-US" dirty="0" err="1" smtClean="0"/>
              <a:t>og</a:t>
            </a:r>
            <a:r>
              <a:rPr lang="en-US" dirty="0" smtClean="0"/>
              <a:t> Shia Islam</a:t>
            </a:r>
            <a:endParaRPr lang="en-US" dirty="0"/>
          </a:p>
        </p:txBody>
      </p:sp>
      <p:sp>
        <p:nvSpPr>
          <p:cNvPr id="4" name="Rounded Rectangle 3"/>
          <p:cNvSpPr/>
          <p:nvPr/>
        </p:nvSpPr>
        <p:spPr>
          <a:xfrm>
            <a:off x="3937000" y="1923143"/>
            <a:ext cx="2140857" cy="10885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Muhammad (d.632)</a:t>
            </a:r>
            <a:endParaRPr lang="en-US" dirty="0"/>
          </a:p>
        </p:txBody>
      </p:sp>
      <p:sp>
        <p:nvSpPr>
          <p:cNvPr id="5" name="Rounded Rectangle 4"/>
          <p:cNvSpPr/>
          <p:nvPr/>
        </p:nvSpPr>
        <p:spPr>
          <a:xfrm>
            <a:off x="3937000" y="3211286"/>
            <a:ext cx="2140857" cy="8527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Fatima</a:t>
            </a:r>
            <a:endParaRPr lang="en-US" dirty="0"/>
          </a:p>
        </p:txBody>
      </p:sp>
      <p:sp>
        <p:nvSpPr>
          <p:cNvPr id="6" name="Rounded Rectangle 5"/>
          <p:cNvSpPr/>
          <p:nvPr/>
        </p:nvSpPr>
        <p:spPr>
          <a:xfrm>
            <a:off x="6259285" y="3202214"/>
            <a:ext cx="2140858" cy="8527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Ali</a:t>
            </a:r>
            <a:endParaRPr lang="en-US" dirty="0"/>
          </a:p>
        </p:txBody>
      </p:sp>
      <p:sp>
        <p:nvSpPr>
          <p:cNvPr id="8" name="Alternate Process 7"/>
          <p:cNvSpPr/>
          <p:nvPr/>
        </p:nvSpPr>
        <p:spPr>
          <a:xfrm>
            <a:off x="3937000" y="4354286"/>
            <a:ext cx="1124857" cy="961571"/>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Hasan</a:t>
            </a:r>
            <a:endParaRPr lang="en-US" dirty="0"/>
          </a:p>
        </p:txBody>
      </p:sp>
      <p:sp>
        <p:nvSpPr>
          <p:cNvPr id="9" name="Alternate Process 8"/>
          <p:cNvSpPr/>
          <p:nvPr/>
        </p:nvSpPr>
        <p:spPr>
          <a:xfrm>
            <a:off x="5297714" y="4354286"/>
            <a:ext cx="1070429" cy="961571"/>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Husayn</a:t>
            </a:r>
            <a:endParaRPr lang="en-US" dirty="0"/>
          </a:p>
        </p:txBody>
      </p:sp>
      <p:sp>
        <p:nvSpPr>
          <p:cNvPr id="10" name="Oval Callout 9"/>
          <p:cNvSpPr/>
          <p:nvPr/>
        </p:nvSpPr>
        <p:spPr>
          <a:xfrm>
            <a:off x="5549615" y="583066"/>
            <a:ext cx="2540000" cy="834571"/>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Hvem</a:t>
            </a:r>
            <a:r>
              <a:rPr lang="en-US" dirty="0" smtClean="0"/>
              <a:t> </a:t>
            </a:r>
            <a:r>
              <a:rPr lang="en-US" dirty="0" err="1" smtClean="0"/>
              <a:t>skal</a:t>
            </a:r>
            <a:r>
              <a:rPr lang="en-US" dirty="0" smtClean="0"/>
              <a:t> </a:t>
            </a:r>
            <a:r>
              <a:rPr lang="en-US" dirty="0" err="1" smtClean="0"/>
              <a:t>være</a:t>
            </a:r>
            <a:r>
              <a:rPr lang="en-US" dirty="0" smtClean="0"/>
              <a:t> </a:t>
            </a:r>
            <a:r>
              <a:rPr lang="en-US" dirty="0" err="1" smtClean="0"/>
              <a:t>khalif</a:t>
            </a:r>
            <a:r>
              <a:rPr lang="en-US" dirty="0" smtClean="0"/>
              <a:t> (</a:t>
            </a:r>
            <a:r>
              <a:rPr lang="en-US" dirty="0" err="1" smtClean="0"/>
              <a:t>etterfølger</a:t>
            </a:r>
            <a:r>
              <a:rPr lang="en-US" dirty="0" smtClean="0"/>
              <a:t>)?</a:t>
            </a:r>
            <a:endParaRPr lang="en-US" dirty="0"/>
          </a:p>
        </p:txBody>
      </p:sp>
      <p:sp>
        <p:nvSpPr>
          <p:cNvPr id="11" name="Alternate Process 10"/>
          <p:cNvSpPr/>
          <p:nvPr/>
        </p:nvSpPr>
        <p:spPr>
          <a:xfrm>
            <a:off x="1487714" y="1923143"/>
            <a:ext cx="1995715" cy="81642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Abu </a:t>
            </a:r>
            <a:r>
              <a:rPr lang="en-US" dirty="0" err="1" smtClean="0"/>
              <a:t>Bakr</a:t>
            </a:r>
            <a:r>
              <a:rPr lang="en-US" dirty="0" smtClean="0"/>
              <a:t> (</a:t>
            </a:r>
            <a:r>
              <a:rPr lang="en-US" dirty="0" err="1" smtClean="0"/>
              <a:t>profetens</a:t>
            </a:r>
            <a:r>
              <a:rPr lang="en-US" dirty="0" smtClean="0"/>
              <a:t> </a:t>
            </a:r>
            <a:r>
              <a:rPr lang="en-US" dirty="0" err="1" smtClean="0"/>
              <a:t>svigerfar</a:t>
            </a:r>
            <a:r>
              <a:rPr lang="en-US" dirty="0" smtClean="0"/>
              <a:t>)</a:t>
            </a:r>
            <a:endParaRPr lang="en-US" dirty="0"/>
          </a:p>
        </p:txBody>
      </p:sp>
      <p:sp>
        <p:nvSpPr>
          <p:cNvPr id="12" name="Alternate Process 11"/>
          <p:cNvSpPr/>
          <p:nvPr/>
        </p:nvSpPr>
        <p:spPr>
          <a:xfrm>
            <a:off x="1505857" y="2939142"/>
            <a:ext cx="1995715" cy="83457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Umar</a:t>
            </a:r>
            <a:endParaRPr lang="en-US" dirty="0"/>
          </a:p>
        </p:txBody>
      </p:sp>
      <p:sp>
        <p:nvSpPr>
          <p:cNvPr id="13" name="Alternate Process 12"/>
          <p:cNvSpPr/>
          <p:nvPr/>
        </p:nvSpPr>
        <p:spPr>
          <a:xfrm>
            <a:off x="1505857" y="4064000"/>
            <a:ext cx="1977572" cy="81642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Uthman</a:t>
            </a:r>
            <a:endParaRPr lang="en-US" dirty="0"/>
          </a:p>
        </p:txBody>
      </p:sp>
      <p:sp>
        <p:nvSpPr>
          <p:cNvPr id="14" name="Alternate Process 13"/>
          <p:cNvSpPr/>
          <p:nvPr/>
        </p:nvSpPr>
        <p:spPr>
          <a:xfrm>
            <a:off x="1505857" y="5197929"/>
            <a:ext cx="1977572" cy="81642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Ali </a:t>
            </a:r>
            <a:endParaRPr lang="en-US" dirty="0"/>
          </a:p>
        </p:txBody>
      </p:sp>
      <p:sp>
        <p:nvSpPr>
          <p:cNvPr id="15" name="Minus 14"/>
          <p:cNvSpPr/>
          <p:nvPr/>
        </p:nvSpPr>
        <p:spPr>
          <a:xfrm>
            <a:off x="6032499" y="3519714"/>
            <a:ext cx="453571" cy="217714"/>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Minus 15"/>
          <p:cNvSpPr/>
          <p:nvPr/>
        </p:nvSpPr>
        <p:spPr>
          <a:xfrm>
            <a:off x="3483429" y="2358571"/>
            <a:ext cx="453571" cy="72572"/>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Minus 16"/>
          <p:cNvSpPr/>
          <p:nvPr/>
        </p:nvSpPr>
        <p:spPr>
          <a:xfrm>
            <a:off x="5715000" y="6495143"/>
            <a:ext cx="914400" cy="9144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Minus 17"/>
          <p:cNvSpPr/>
          <p:nvPr/>
        </p:nvSpPr>
        <p:spPr>
          <a:xfrm>
            <a:off x="2431143" y="2739571"/>
            <a:ext cx="45719" cy="272143"/>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Minus 19"/>
          <p:cNvSpPr/>
          <p:nvPr/>
        </p:nvSpPr>
        <p:spPr>
          <a:xfrm>
            <a:off x="2476862" y="3773714"/>
            <a:ext cx="45719" cy="281214"/>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Minus 20"/>
          <p:cNvSpPr/>
          <p:nvPr/>
        </p:nvSpPr>
        <p:spPr>
          <a:xfrm>
            <a:off x="2431143" y="4880428"/>
            <a:ext cx="45719" cy="317501"/>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937000" y="6014357"/>
            <a:ext cx="2917686" cy="369332"/>
          </a:xfrm>
          <a:prstGeom prst="rect">
            <a:avLst/>
          </a:prstGeom>
          <a:noFill/>
        </p:spPr>
        <p:txBody>
          <a:bodyPr wrap="none" rtlCol="0">
            <a:spAutoFit/>
          </a:bodyPr>
          <a:lstStyle/>
          <a:p>
            <a:r>
              <a:rPr lang="en-US" dirty="0" smtClean="0"/>
              <a:t>Al-</a:t>
            </a:r>
            <a:r>
              <a:rPr lang="en-US" dirty="0" err="1" smtClean="0"/>
              <a:t>Rashidun</a:t>
            </a:r>
            <a:r>
              <a:rPr lang="en-US" dirty="0" smtClean="0"/>
              <a:t> (“de </a:t>
            </a:r>
            <a:r>
              <a:rPr lang="en-US" dirty="0" err="1" smtClean="0"/>
              <a:t>rettledete</a:t>
            </a:r>
            <a:r>
              <a:rPr lang="en-US" dirty="0" smtClean="0"/>
              <a:t>”)</a:t>
            </a:r>
            <a:endParaRPr lang="en-US" dirty="0"/>
          </a:p>
        </p:txBody>
      </p:sp>
      <p:sp>
        <p:nvSpPr>
          <p:cNvPr id="7" name="Minus 6"/>
          <p:cNvSpPr/>
          <p:nvPr/>
        </p:nvSpPr>
        <p:spPr>
          <a:xfrm>
            <a:off x="682423" y="5023829"/>
            <a:ext cx="1748720" cy="45719"/>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ecision 18"/>
          <p:cNvSpPr/>
          <p:nvPr/>
        </p:nvSpPr>
        <p:spPr>
          <a:xfrm>
            <a:off x="457200" y="4739461"/>
            <a:ext cx="1343640" cy="796229"/>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Shia</a:t>
            </a:r>
            <a:endParaRPr lang="en-US" dirty="0"/>
          </a:p>
        </p:txBody>
      </p:sp>
    </p:spTree>
    <p:extLst>
      <p:ext uri="{BB962C8B-B14F-4D97-AF65-F5344CB8AC3E}">
        <p14:creationId xmlns:p14="http://schemas.microsoft.com/office/powerpoint/2010/main" val="2099343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Kulturarven</a:t>
            </a:r>
            <a:r>
              <a:rPr lang="en-US" dirty="0" smtClean="0"/>
              <a:t> </a:t>
            </a:r>
            <a:r>
              <a:rPr lang="en-US" dirty="0" err="1" smtClean="0"/>
              <a:t>som</a:t>
            </a:r>
            <a:r>
              <a:rPr lang="en-US" dirty="0" smtClean="0"/>
              <a:t> </a:t>
            </a:r>
            <a:r>
              <a:rPr lang="en-US" dirty="0" err="1" smtClean="0"/>
              <a:t>lokal</a:t>
            </a:r>
            <a:r>
              <a:rPr lang="en-US" dirty="0" smtClean="0"/>
              <a:t>?</a:t>
            </a:r>
            <a:endParaRPr lang="en-US" dirty="0"/>
          </a:p>
        </p:txBody>
      </p:sp>
      <p:pic>
        <p:nvPicPr>
          <p:cNvPr id="4" name="Content Placeholder 3" descr="IMG_0001.jpg"/>
          <p:cNvPicPr>
            <a:picLocks noGrp="1" noChangeAspect="1"/>
          </p:cNvPicPr>
          <p:nvPr>
            <p:ph idx="1"/>
          </p:nvPr>
        </p:nvPicPr>
        <p:blipFill>
          <a:blip r:embed="rId2" cstate="email">
            <a:extLst>
              <a:ext uri="{28A0092B-C50C-407E-A947-70E740481C1C}">
                <a14:useLocalDpi xmlns:a14="http://schemas.microsoft.com/office/drawing/2010/main"/>
              </a:ext>
            </a:extLst>
          </a:blip>
          <a:srcRect l="-86373" r="-86373"/>
          <a:stretch>
            <a:fillRect/>
          </a:stretch>
        </p:blipFill>
        <p:spPr>
          <a:xfrm>
            <a:off x="-2139793" y="1600201"/>
            <a:ext cx="7396875" cy="4067996"/>
          </a:xfrm>
        </p:spPr>
      </p:pic>
      <p:pic>
        <p:nvPicPr>
          <p:cNvPr id="5" name="Picture 4" descr="IMG_00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2428" y="1600201"/>
            <a:ext cx="2711984" cy="4067984"/>
          </a:xfrm>
          <a:prstGeom prst="rect">
            <a:avLst/>
          </a:prstGeom>
        </p:spPr>
      </p:pic>
      <p:pic>
        <p:nvPicPr>
          <p:cNvPr id="6" name="Picture 5" descr="IMG_000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3409" y="1564201"/>
            <a:ext cx="2711984" cy="4067984"/>
          </a:xfrm>
          <a:prstGeom prst="rect">
            <a:avLst/>
          </a:prstGeom>
        </p:spPr>
      </p:pic>
      <p:sp>
        <p:nvSpPr>
          <p:cNvPr id="3" name="TextBox 2"/>
          <p:cNvSpPr txBox="1"/>
          <p:nvPr/>
        </p:nvSpPr>
        <p:spPr>
          <a:xfrm>
            <a:off x="754714" y="6202337"/>
            <a:ext cx="2813603" cy="369332"/>
          </a:xfrm>
          <a:prstGeom prst="rect">
            <a:avLst/>
          </a:prstGeom>
          <a:noFill/>
        </p:spPr>
        <p:txBody>
          <a:bodyPr wrap="none" rtlCol="0">
            <a:spAutoFit/>
          </a:bodyPr>
          <a:lstStyle/>
          <a:p>
            <a:r>
              <a:rPr lang="en-GB" i="1" dirty="0" err="1"/>
              <a:t>Marsūma</a:t>
            </a:r>
            <a:r>
              <a:rPr lang="en-GB" i="1" dirty="0"/>
              <a:t> al-</a:t>
            </a:r>
            <a:r>
              <a:rPr lang="en-GB" i="1" dirty="0" err="1"/>
              <a:t>ʿAyniyya</a:t>
            </a:r>
            <a:r>
              <a:rPr lang="en-GB" i="1" dirty="0"/>
              <a:t> </a:t>
            </a:r>
            <a:r>
              <a:rPr lang="en-GB" i="1" dirty="0" smtClean="0"/>
              <a:t>, 1896</a:t>
            </a:r>
            <a:endParaRPr lang="en-US" dirty="0"/>
          </a:p>
        </p:txBody>
      </p:sp>
      <p:sp>
        <p:nvSpPr>
          <p:cNvPr id="7" name="Rectangle 6"/>
          <p:cNvSpPr/>
          <p:nvPr/>
        </p:nvSpPr>
        <p:spPr>
          <a:xfrm>
            <a:off x="791975" y="5833005"/>
            <a:ext cx="4378134" cy="369332"/>
          </a:xfrm>
          <a:prstGeom prst="rect">
            <a:avLst/>
          </a:prstGeom>
        </p:spPr>
        <p:txBody>
          <a:bodyPr wrap="none">
            <a:spAutoFit/>
          </a:bodyPr>
          <a:lstStyle/>
          <a:p>
            <a:r>
              <a:rPr lang="en-GB" i="1" dirty="0" err="1"/>
              <a:t>Ḥasan</a:t>
            </a:r>
            <a:r>
              <a:rPr lang="en-GB" i="1" dirty="0"/>
              <a:t> b. </a:t>
            </a:r>
            <a:r>
              <a:rPr lang="en-GB" i="1" dirty="0" err="1"/>
              <a:t>Muḥammad</a:t>
            </a:r>
            <a:r>
              <a:rPr lang="en-GB" i="1" dirty="0"/>
              <a:t> b. </a:t>
            </a:r>
            <a:r>
              <a:rPr lang="en-GB" i="1" dirty="0" err="1"/>
              <a:t>Ḥasan</a:t>
            </a:r>
            <a:r>
              <a:rPr lang="en-GB" i="1" dirty="0"/>
              <a:t> Jamal al-</a:t>
            </a:r>
            <a:r>
              <a:rPr lang="en-GB" i="1" dirty="0" err="1"/>
              <a:t>Layl</a:t>
            </a:r>
            <a:r>
              <a:rPr lang="en-US" dirty="0"/>
              <a:t> </a:t>
            </a:r>
          </a:p>
        </p:txBody>
      </p:sp>
    </p:spTree>
    <p:extLst>
      <p:ext uri="{BB962C8B-B14F-4D97-AF65-F5344CB8AC3E}">
        <p14:creationId xmlns:p14="http://schemas.microsoft.com/office/powerpoint/2010/main" val="3336617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61441" name="Title 1"/>
          <p:cNvSpPr>
            <a:spLocks noGrp="1"/>
          </p:cNvSpPr>
          <p:nvPr>
            <p:ph type="title"/>
          </p:nvPr>
        </p:nvSpPr>
        <p:spPr>
          <a:xfrm>
            <a:off x="250825" y="1855788"/>
            <a:ext cx="8229600" cy="1143000"/>
          </a:xfrm>
        </p:spPr>
        <p:txBody>
          <a:bodyPr>
            <a:normAutofit fontScale="90000"/>
          </a:bodyPr>
          <a:lstStyle/>
          <a:p>
            <a:r>
              <a:rPr lang="en-US">
                <a:latin typeface="Calibri" charset="0"/>
              </a:rPr>
              <a:t>Skriftbasert Islam vs “</a:t>
            </a:r>
            <a:r>
              <a:rPr lang="en-US" altLang="ja-JP">
                <a:latin typeface="Calibri" charset="0"/>
              </a:rPr>
              <a:t>kultur</a:t>
            </a:r>
            <a:r>
              <a:rPr lang="en-US">
                <a:latin typeface="Calibri" charset="0"/>
              </a:rPr>
              <a:t>”</a:t>
            </a:r>
            <a:r>
              <a:rPr lang="en-US" altLang="ja-JP">
                <a:latin typeface="Calibri" charset="0"/>
              </a:rPr>
              <a:t>?</a:t>
            </a:r>
            <a:br>
              <a:rPr lang="en-US" altLang="ja-JP">
                <a:latin typeface="Calibri" charset="0"/>
              </a:rPr>
            </a:br>
            <a:r>
              <a:rPr lang="en-US" altLang="ja-JP">
                <a:latin typeface="Calibri" charset="0"/>
              </a:rPr>
              <a:t>Arabisk vs afrikansk?</a:t>
            </a:r>
            <a:br>
              <a:rPr lang="en-US" altLang="ja-JP">
                <a:latin typeface="Calibri" charset="0"/>
              </a:rPr>
            </a:br>
            <a:r>
              <a:rPr lang="en-US" altLang="ja-JP">
                <a:latin typeface="Calibri" charset="0"/>
              </a:rPr>
              <a:t>Global, </a:t>
            </a:r>
            <a:r>
              <a:rPr lang="en-US">
                <a:latin typeface="Calibri" charset="0"/>
              </a:rPr>
              <a:t>“</a:t>
            </a:r>
            <a:r>
              <a:rPr lang="en-US" altLang="ja-JP">
                <a:latin typeface="Calibri" charset="0"/>
              </a:rPr>
              <a:t>Moderne</a:t>
            </a:r>
            <a:r>
              <a:rPr lang="en-US">
                <a:latin typeface="Calibri" charset="0"/>
              </a:rPr>
              <a:t>”</a:t>
            </a:r>
            <a:r>
              <a:rPr lang="en-US" altLang="ja-JP">
                <a:latin typeface="Calibri" charset="0"/>
              </a:rPr>
              <a:t> vs lokale tilpasninger?</a:t>
            </a:r>
            <a:br>
              <a:rPr lang="en-US" altLang="ja-JP">
                <a:latin typeface="Calibri" charset="0"/>
              </a:rPr>
            </a:br>
            <a:r>
              <a:rPr lang="en-US" altLang="ja-JP">
                <a:latin typeface="Calibri" charset="0"/>
              </a:rPr>
              <a:t>Eller: Islam I Øst Afrika?</a:t>
            </a:r>
            <a:br>
              <a:rPr lang="en-US" altLang="ja-JP">
                <a:latin typeface="Calibri" charset="0"/>
              </a:rPr>
            </a:br>
            <a:endParaRPr lang="en-US">
              <a:latin typeface="Calibri" charset="0"/>
            </a:endParaRPr>
          </a:p>
        </p:txBody>
      </p:sp>
      <p:pic>
        <p:nvPicPr>
          <p:cNvPr id="61442" name="Content Placeholder 4" descr="Makunduchi festival 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365625" y="4230688"/>
            <a:ext cx="4778375" cy="2627312"/>
          </a:xfrm>
        </p:spPr>
      </p:pic>
      <p:pic>
        <p:nvPicPr>
          <p:cNvPr id="61443" name="Picture 3" descr="IMG_178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4141788"/>
            <a:ext cx="3648075"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93908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Oval Callout 3"/>
          <p:cNvSpPr/>
          <p:nvPr/>
        </p:nvSpPr>
        <p:spPr>
          <a:xfrm>
            <a:off x="5733143" y="508000"/>
            <a:ext cx="3556000" cy="1378857"/>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TAKK FOR OPPMERKSOMHETEN!</a:t>
            </a:r>
            <a:endParaRPr lang="en-US" dirty="0"/>
          </a:p>
        </p:txBody>
      </p:sp>
    </p:spTree>
    <p:extLst>
      <p:ext uri="{BB962C8B-B14F-4D97-AF65-F5344CB8AC3E}">
        <p14:creationId xmlns:p14="http://schemas.microsoft.com/office/powerpoint/2010/main" val="36747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Slaget</a:t>
            </a:r>
            <a:r>
              <a:rPr lang="en-US" dirty="0" smtClean="0"/>
              <a:t> </a:t>
            </a:r>
            <a:r>
              <a:rPr lang="en-US" dirty="0" err="1" smtClean="0"/>
              <a:t>ved</a:t>
            </a:r>
            <a:r>
              <a:rPr lang="en-US" dirty="0" smtClean="0"/>
              <a:t> Karbala, 680</a:t>
            </a:r>
            <a:endParaRPr lang="en-US" dirty="0"/>
          </a:p>
        </p:txBody>
      </p:sp>
      <p:pic>
        <p:nvPicPr>
          <p:cNvPr id="4" name="Content Placeholder 3" descr="4853604509_0d7b7333d2_b.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9058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34817" name="Title 1"/>
          <p:cNvSpPr>
            <a:spLocks noGrp="1"/>
          </p:cNvSpPr>
          <p:nvPr>
            <p:ph type="title"/>
          </p:nvPr>
        </p:nvSpPr>
        <p:spPr>
          <a:xfrm>
            <a:off x="428625" y="285750"/>
            <a:ext cx="7072313" cy="1071563"/>
          </a:xfrm>
        </p:spPr>
        <p:txBody>
          <a:bodyPr/>
          <a:lstStyle/>
          <a:p>
            <a:r>
              <a:rPr lang="en-US">
                <a:latin typeface="Calibri" charset="0"/>
              </a:rPr>
              <a:t>ASHURA - MARTYRIUM</a:t>
            </a:r>
          </a:p>
        </p:txBody>
      </p:sp>
      <p:pic>
        <p:nvPicPr>
          <p:cNvPr id="34818" name="Picture 7" descr="meposters-0003-09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1138" y="1539540"/>
            <a:ext cx="3010127" cy="4210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TextBox 8"/>
          <p:cNvSpPr txBox="1">
            <a:spLocks noChangeArrowheads="1"/>
          </p:cNvSpPr>
          <p:nvPr/>
        </p:nvSpPr>
        <p:spPr bwMode="auto">
          <a:xfrm>
            <a:off x="4714875" y="6127750"/>
            <a:ext cx="41751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t>
            </a:r>
            <a:r>
              <a:rPr lang="en-US" altLang="ja-JP" sz="1800"/>
              <a:t>Hver dag er ashhura; hvert stykke jord</a:t>
            </a:r>
          </a:p>
          <a:p>
            <a:pPr eaLnBrk="1" hangingPunct="1"/>
            <a:r>
              <a:rPr lang="en-US" sz="1800"/>
              <a:t>er Kerbala”</a:t>
            </a:r>
          </a:p>
        </p:txBody>
      </p:sp>
      <p:pic>
        <p:nvPicPr>
          <p:cNvPr id="34820" name="Content Placeholder 10" descr="thumbnail.aspx.jpeg"/>
          <p:cNvPicPr>
            <a:picLocks noGrp="1" noChangeAspect="1"/>
          </p:cNvPicPr>
          <p:nvPr>
            <p:ph idx="1"/>
          </p:nvPr>
        </p:nvPicPr>
        <p:blipFill>
          <a:blip r:embed="rId4" cstate="email">
            <a:extLst>
              <a:ext uri="{28A0092B-C50C-407E-A947-70E740481C1C}">
                <a14:useLocalDpi xmlns:a14="http://schemas.microsoft.com/office/drawing/2010/main"/>
              </a:ext>
            </a:extLst>
          </a:blip>
          <a:srcRect l="-626" r="-507"/>
          <a:stretch>
            <a:fillRect/>
          </a:stretch>
        </p:blipFill>
        <p:spPr>
          <a:xfrm>
            <a:off x="179388" y="1125538"/>
            <a:ext cx="1889125" cy="2519362"/>
          </a:xfrm>
        </p:spPr>
      </p:pic>
      <p:pic>
        <p:nvPicPr>
          <p:cNvPr id="34821" name="Picture 11" descr="thumbnail-2.aspx.jpe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35000" y="3817938"/>
            <a:ext cx="3935413"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2" name="TextBox 12"/>
          <p:cNvSpPr txBox="1">
            <a:spLocks noChangeArrowheads="1"/>
          </p:cNvSpPr>
          <p:nvPr/>
        </p:nvSpPr>
        <p:spPr bwMode="auto">
          <a:xfrm>
            <a:off x="2714625" y="2047875"/>
            <a:ext cx="2019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Husayn og Hasan</a:t>
            </a:r>
          </a:p>
        </p:txBody>
      </p:sp>
    </p:spTree>
    <p:extLst>
      <p:ext uri="{BB962C8B-B14F-4D97-AF65-F5344CB8AC3E}">
        <p14:creationId xmlns:p14="http://schemas.microsoft.com/office/powerpoint/2010/main" val="2064481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36865" name="Title 1"/>
          <p:cNvSpPr>
            <a:spLocks noGrp="1"/>
          </p:cNvSpPr>
          <p:nvPr>
            <p:ph type="title"/>
          </p:nvPr>
        </p:nvSpPr>
        <p:spPr>
          <a:xfrm>
            <a:off x="428625" y="285750"/>
            <a:ext cx="7072313" cy="1071563"/>
          </a:xfrm>
        </p:spPr>
        <p:txBody>
          <a:bodyPr/>
          <a:lstStyle/>
          <a:p>
            <a:r>
              <a:rPr lang="en-US">
                <a:latin typeface="Calibri" charset="0"/>
              </a:rPr>
              <a:t>Ashura – 10 Muharram</a:t>
            </a:r>
          </a:p>
        </p:txBody>
      </p:sp>
      <p:pic>
        <p:nvPicPr>
          <p:cNvPr id="36866" name="Content Placeholder 15" descr="bloody-ashura-in-kabul.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28625" y="1571625"/>
            <a:ext cx="8258175" cy="4554538"/>
          </a:xfrm>
        </p:spPr>
      </p:pic>
    </p:spTree>
    <p:extLst>
      <p:ext uri="{BB962C8B-B14F-4D97-AF65-F5344CB8AC3E}">
        <p14:creationId xmlns:p14="http://schemas.microsoft.com/office/powerpoint/2010/main" val="498984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Shia Islam</a:t>
            </a:r>
            <a:endParaRPr lang="en-US" dirty="0"/>
          </a:p>
        </p:txBody>
      </p:sp>
      <p:sp>
        <p:nvSpPr>
          <p:cNvPr id="3" name="Content Placeholder 2"/>
          <p:cNvSpPr>
            <a:spLocks noGrp="1"/>
          </p:cNvSpPr>
          <p:nvPr>
            <p:ph idx="1"/>
          </p:nvPr>
        </p:nvSpPr>
        <p:spPr/>
        <p:txBody>
          <a:bodyPr/>
          <a:lstStyle/>
          <a:p>
            <a:r>
              <a:rPr lang="en-US" dirty="0" smtClean="0"/>
              <a:t>C. 10-12% </a:t>
            </a:r>
            <a:r>
              <a:rPr lang="en-US" dirty="0" err="1" smtClean="0"/>
              <a:t>av</a:t>
            </a:r>
            <a:r>
              <a:rPr lang="en-US" dirty="0" smtClean="0"/>
              <a:t> </a:t>
            </a:r>
            <a:r>
              <a:rPr lang="en-US" dirty="0" err="1" smtClean="0"/>
              <a:t>verdens</a:t>
            </a:r>
            <a:r>
              <a:rPr lang="en-US" dirty="0" smtClean="0"/>
              <a:t> </a:t>
            </a:r>
            <a:r>
              <a:rPr lang="en-US" dirty="0" err="1" smtClean="0"/>
              <a:t>muslimer</a:t>
            </a:r>
            <a:r>
              <a:rPr lang="en-US" dirty="0" smtClean="0"/>
              <a:t> </a:t>
            </a:r>
            <a:r>
              <a:rPr lang="en-US" dirty="0" err="1" smtClean="0"/>
              <a:t>er</a:t>
            </a:r>
            <a:r>
              <a:rPr lang="en-US" dirty="0" smtClean="0"/>
              <a:t> Shia. </a:t>
            </a:r>
          </a:p>
          <a:p>
            <a:r>
              <a:rPr lang="en-US" dirty="0" smtClean="0"/>
              <a:t>Iran, Pakistan, </a:t>
            </a:r>
            <a:r>
              <a:rPr lang="en-US" dirty="0" err="1" smtClean="0"/>
              <a:t>Irak</a:t>
            </a:r>
            <a:r>
              <a:rPr lang="en-US" dirty="0" smtClean="0"/>
              <a:t>, India. </a:t>
            </a:r>
          </a:p>
          <a:p>
            <a:r>
              <a:rPr lang="en-US" dirty="0" err="1" smtClean="0"/>
              <a:t>Majoritet</a:t>
            </a:r>
            <a:r>
              <a:rPr lang="en-US" dirty="0" smtClean="0"/>
              <a:t> </a:t>
            </a:r>
            <a:r>
              <a:rPr lang="en-US" dirty="0" err="1" smtClean="0"/>
              <a:t>i</a:t>
            </a:r>
            <a:r>
              <a:rPr lang="en-US" dirty="0" smtClean="0"/>
              <a:t> </a:t>
            </a:r>
            <a:r>
              <a:rPr lang="en-US" dirty="0" err="1" smtClean="0"/>
              <a:t>Libanon</a:t>
            </a:r>
            <a:r>
              <a:rPr lang="en-US" dirty="0" smtClean="0"/>
              <a:t>, Iran, </a:t>
            </a:r>
            <a:r>
              <a:rPr lang="en-US" dirty="0" err="1" smtClean="0"/>
              <a:t>Bahrein</a:t>
            </a:r>
            <a:r>
              <a:rPr lang="en-US" dirty="0" smtClean="0"/>
              <a:t>, </a:t>
            </a:r>
            <a:r>
              <a:rPr lang="en-US" dirty="0" err="1" smtClean="0"/>
              <a:t>Azerbadjan</a:t>
            </a:r>
            <a:endParaRPr lang="en-US" dirty="0" smtClean="0"/>
          </a:p>
          <a:p>
            <a:r>
              <a:rPr lang="en-US" dirty="0" smtClean="0"/>
              <a:t>Store </a:t>
            </a:r>
            <a:r>
              <a:rPr lang="en-US" dirty="0" err="1" smtClean="0"/>
              <a:t>minoriteter</a:t>
            </a:r>
            <a:r>
              <a:rPr lang="en-US" dirty="0" smtClean="0"/>
              <a:t> </a:t>
            </a:r>
            <a:r>
              <a:rPr lang="en-US" dirty="0" err="1" smtClean="0"/>
              <a:t>i</a:t>
            </a:r>
            <a:r>
              <a:rPr lang="en-US" dirty="0" smtClean="0"/>
              <a:t> </a:t>
            </a:r>
            <a:r>
              <a:rPr lang="en-US" dirty="0" err="1" smtClean="0"/>
              <a:t>andre</a:t>
            </a:r>
            <a:r>
              <a:rPr lang="en-US" dirty="0" smtClean="0"/>
              <a:t> land (</a:t>
            </a:r>
            <a:r>
              <a:rPr lang="en-US" dirty="0" err="1" smtClean="0"/>
              <a:t>Jemen</a:t>
            </a:r>
            <a:r>
              <a:rPr lang="en-US" dirty="0" smtClean="0"/>
              <a:t>, c. 50%)</a:t>
            </a:r>
          </a:p>
          <a:p>
            <a:endParaRPr lang="en-US" dirty="0"/>
          </a:p>
          <a:p>
            <a:r>
              <a:rPr lang="en-US" dirty="0" err="1" smtClean="0"/>
              <a:t>Imamatet</a:t>
            </a:r>
            <a:r>
              <a:rPr lang="en-US" dirty="0" smtClean="0"/>
              <a:t>. </a:t>
            </a:r>
            <a:r>
              <a:rPr lang="en-US" dirty="0" err="1" smtClean="0"/>
              <a:t>Hvilken</a:t>
            </a:r>
            <a:r>
              <a:rPr lang="en-US" dirty="0" smtClean="0"/>
              <a:t> imam </a:t>
            </a:r>
            <a:r>
              <a:rPr lang="en-US" dirty="0" err="1" smtClean="0"/>
              <a:t>følger</a:t>
            </a:r>
            <a:r>
              <a:rPr lang="en-US" dirty="0" smtClean="0"/>
              <a:t> man? </a:t>
            </a:r>
            <a:r>
              <a:rPr lang="en-US" dirty="0" err="1" smtClean="0"/>
              <a:t>Ulike</a:t>
            </a:r>
            <a:r>
              <a:rPr lang="en-US" dirty="0" smtClean="0"/>
              <a:t> </a:t>
            </a:r>
            <a:r>
              <a:rPr lang="en-US" dirty="0" err="1" smtClean="0"/>
              <a:t>retninger</a:t>
            </a:r>
            <a:r>
              <a:rPr lang="en-US" dirty="0" smtClean="0"/>
              <a:t>.</a:t>
            </a:r>
          </a:p>
          <a:p>
            <a:endParaRPr lang="en-US" dirty="0"/>
          </a:p>
        </p:txBody>
      </p:sp>
    </p:spTree>
    <p:extLst>
      <p:ext uri="{BB962C8B-B14F-4D97-AF65-F5344CB8AC3E}">
        <p14:creationId xmlns:p14="http://schemas.microsoft.com/office/powerpoint/2010/main" val="3962299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TotalTime>
  <Words>2878</Words>
  <Application>Microsoft Office PowerPoint</Application>
  <PresentationFormat>Skjermfremvisning (4:3)</PresentationFormat>
  <Paragraphs>356</Paragraphs>
  <Slides>52</Slides>
  <Notes>26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52</vt:i4>
      </vt:variant>
    </vt:vector>
  </HeadingPairs>
  <TitlesOfParts>
    <vt:vector size="56" baseType="lpstr">
      <vt:lpstr>Arial</vt:lpstr>
      <vt:lpstr>Calibri</vt:lpstr>
      <vt:lpstr>ＭＳ Ｐゴシック</vt:lpstr>
      <vt:lpstr>Office Theme</vt:lpstr>
      <vt:lpstr>Islam og islamske trosretninger som religion og kulturarv. Eksempler fra Øst-Afrika. </vt:lpstr>
      <vt:lpstr>Oversikt</vt:lpstr>
      <vt:lpstr>1.  ISLAM OG TROSRETNINGER INNEN ISLAM </vt:lpstr>
      <vt:lpstr>ISLAM</vt:lpstr>
      <vt:lpstr>Sunni og Shia Islam</vt:lpstr>
      <vt:lpstr>Slaget ved Karbala, 680</vt:lpstr>
      <vt:lpstr>ASHURA - MARTYRIUM</vt:lpstr>
      <vt:lpstr>Ashura – 10 Muharram</vt:lpstr>
      <vt:lpstr>Shia Islam</vt:lpstr>
      <vt:lpstr>ETTER MUHAMMAD</vt:lpstr>
      <vt:lpstr>ISLAM – FELLES FOR ALLE TROSRETNINGER</vt:lpstr>
      <vt:lpstr>TROSBEKJENNELSE</vt:lpstr>
      <vt:lpstr>BØNN – 5 ganger daglig</vt:lpstr>
      <vt:lpstr>De fem bønnene</vt:lpstr>
      <vt:lpstr>De fem bønnene</vt:lpstr>
      <vt:lpstr>De fem bønnene</vt:lpstr>
      <vt:lpstr>De fem bønnene</vt:lpstr>
      <vt:lpstr>De fem bønnene</vt:lpstr>
      <vt:lpstr>De fem bønnene</vt:lpstr>
      <vt:lpstr>RAMADAN</vt:lpstr>
      <vt:lpstr>ALMISSER - ZAKAT</vt:lpstr>
      <vt:lpstr>PILEGRIMSREISE – “Hver den som kan”</vt:lpstr>
      <vt:lpstr> 2. ISLAM SOM GLOBALT OG LOKALT FENOMEN</vt:lpstr>
      <vt:lpstr>ISLAM SOM VERDENSOMSPENNENDE</vt:lpstr>
      <vt:lpstr>ISLAM SOM VERDENSOMSPENNENDE</vt:lpstr>
      <vt:lpstr>ISLAM SOM VERDENSOMSPENNENDE – Ulike levekår</vt:lpstr>
      <vt:lpstr>ISLAM SOM VERDENSOMSPENNENDE – Ulike språk</vt:lpstr>
      <vt:lpstr>ISLAM SOM VERDENSOMSPENNENDE – Ulike etnisiteter</vt:lpstr>
      <vt:lpstr>ISLAM SOM VERDENSOMSPENNENDE – Ulike historiske kontekster</vt:lpstr>
      <vt:lpstr>ISLAM SOM VERDENSOMSPENNENDE Ulike tankegods</vt:lpstr>
      <vt:lpstr>SALAFISME</vt:lpstr>
      <vt:lpstr>Å VÆRE MUSLIM I VERDEN: HVEM HAR AUTORITET?</vt:lpstr>
      <vt:lpstr> 3. ISLAM SOM LOKAL TILHØRIGHET  EKSEMPLER FRA ØST-AFRIKA</vt:lpstr>
      <vt:lpstr>Handelsnettverk mellom Øst-Afrika og den arabiske halvøyen</vt:lpstr>
      <vt:lpstr>Det Indiske Hav</vt:lpstr>
      <vt:lpstr>Islam i Øst-Afrika</vt:lpstr>
      <vt:lpstr>Islam i Øst-Afrika, epoker</vt:lpstr>
      <vt:lpstr> </vt:lpstr>
      <vt:lpstr>Islam i Øst-Afrika </vt:lpstr>
      <vt:lpstr>ZANZIBAR GLOBAL BY ANNO c. 1890</vt:lpstr>
      <vt:lpstr>ISLAM: LOKAL TILHØRIGHET OG KULTUR</vt:lpstr>
      <vt:lpstr>ISLAM: LOKAL TILHØRIGHET OG KULTUR</vt:lpstr>
      <vt:lpstr>LOKALE LEDERE OG RITUALER</vt:lpstr>
      <vt:lpstr>LOKALE ISLAMSKE SKOLER OG UTDANNINGSINSTITUSJONER</vt:lpstr>
      <vt:lpstr>PowerPoint-presentasjon</vt:lpstr>
      <vt:lpstr>PowerPoint-presentasjon</vt:lpstr>
      <vt:lpstr>PowerPoint-presentasjon</vt:lpstr>
      <vt:lpstr>PowerPoint-presentasjon</vt:lpstr>
      <vt:lpstr>PowerPoint-presentasjon</vt:lpstr>
      <vt:lpstr>Kulturarven som lokal?</vt:lpstr>
      <vt:lpstr>Skriftbasert Islam vs “kultur”? Arabisk vs afrikansk? Global, “Moderne” vs lokale tilpasninger? Eller: Islam I Øst Afrika? </vt:lpstr>
      <vt:lpstr>PowerPoint-presentasjon</vt:lpstr>
    </vt:vector>
  </TitlesOfParts>
  <Company>Tallstories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og islamske trosretninger som religion og kulturarv. Eksempler fra Øst-Afrika.</dc:title>
  <dc:creator>Anne K. Bang</dc:creator>
  <cp:lastModifiedBy>Sigbjørn Haugland</cp:lastModifiedBy>
  <cp:revision>21</cp:revision>
  <dcterms:created xsi:type="dcterms:W3CDTF">2015-11-17T19:42:42Z</dcterms:created>
  <dcterms:modified xsi:type="dcterms:W3CDTF">2015-11-19T11:50:58Z</dcterms:modified>
</cp:coreProperties>
</file>