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0" r:id="rId3"/>
    <p:sldId id="268" r:id="rId4"/>
    <p:sldId id="273" r:id="rId5"/>
    <p:sldId id="271" r:id="rId6"/>
    <p:sldId id="272" r:id="rId7"/>
    <p:sldId id="274" r:id="rId8"/>
    <p:sldId id="275" r:id="rId9"/>
    <p:sldId id="276" r:id="rId10"/>
    <p:sldId id="278" r:id="rId11"/>
    <p:sldId id="282" r:id="rId12"/>
    <p:sldId id="279" r:id="rId13"/>
    <p:sldId id="283" r:id="rId14"/>
    <p:sldId id="277" r:id="rId15"/>
    <p:sldId id="280" r:id="rId16"/>
    <p:sldId id="285" r:id="rId17"/>
    <p:sldId id="286" r:id="rId18"/>
    <p:sldId id="287" r:id="rId19"/>
    <p:sldId id="288" r:id="rId20"/>
    <p:sldId id="289" r:id="rId21"/>
    <p:sldId id="284" r:id="rId22"/>
  </p:sldIdLst>
  <p:sldSz cx="12188825" cy="6858000"/>
  <p:notesSz cx="6858000" cy="9144000"/>
  <p:defaultTextStyle>
    <a:defPPr rtl="0">
      <a:defRPr lang="nb-no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182" autoAdjust="0"/>
  </p:normalViewPr>
  <p:slideViewPr>
    <p:cSldViewPr showGuides="1">
      <p:cViewPr varScale="1">
        <p:scale>
          <a:sx n="55" d="100"/>
          <a:sy n="55" d="100"/>
        </p:scale>
        <p:origin x="658" y="3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>
              <a:solidFill>
                <a:schemeClr val="tx2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6E1F6-5F2E-4EED-A362-F77778850F4F}" type="datetime1">
              <a:rPr lang="nb-NO" smtClean="0">
                <a:solidFill>
                  <a:schemeClr val="tx2"/>
                </a:solidFill>
              </a:rPr>
              <a:t>09.12.2020</a:t>
            </a:fld>
            <a:endParaRPr lang="nb-NO">
              <a:solidFill>
                <a:schemeClr val="tx2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>
              <a:solidFill>
                <a:schemeClr val="tx2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nb-NO">
                <a:solidFill>
                  <a:schemeClr val="tx2"/>
                </a:solidFill>
              </a:rPr>
              <a:t>‹#›</a:t>
            </a:fld>
            <a:endParaRPr 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EDC1159-C344-40F7-9BA0-674DD3C2714B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nb-NO" noProof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 descr="Bokstabel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ktangel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/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Bilde 8" descr="Bokstabel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ktangel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0"/>
              </a:p>
            </p:txBody>
          </p:sp>
        </p:grp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7EBCC8-5A11-424F-986C-EDB3DB224C8A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64964-1A6D-42A2-BD9C-E4347A08370E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36D003-83CD-42DF-9CEC-309B4A78BF9C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A5408C-6F1A-4F47-A9E5-C66269649DDC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delingstoppteks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ktangel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/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ktangel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Bilde 4" descr="Bokstab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53587-9CC6-4934-8C72-72379FDCF769}" type="datetime1">
              <a:rPr lang="nb-NO" smtClean="0"/>
              <a:t>09.12.2020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D1ECDD-925B-4D60-8249-F052DB671196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A2B407-B89F-43FF-99BE-3BEAC8ECB9AB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3A1810-1D5C-41A0-AA0F-275DC2B104EF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8D91C-4AA0-49FB-A42E-BCA6E161B339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93195-6966-43B3-BE32-4F0F7AA1ACB9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bilde 2" descr="En tom plassholder for bilde. Klikk plassholderen, og velg bildet du ønsker å legge til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4EE7FD-BE18-42C1-9184-FE80ED80C4C2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ktangel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/>
            </a:p>
          </p:txBody>
        </p:sp>
      </p:grp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D18E496D-459F-4A7F-9E09-D9C19D373569}" type="datetime1">
              <a:rPr lang="nb-NO" noProof="0" smtClean="0"/>
              <a:t>09.12.2020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dirty="0"/>
              <a:t>Årets bøker!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nb-NO" dirty="0"/>
              <a:t>Manuela Werler, styreleder for Norsk Bibliotekforening avd. </a:t>
            </a:r>
            <a:r>
              <a:rPr lang="nb-NO" dirty="0" err="1"/>
              <a:t>Vestland</a:t>
            </a:r>
            <a:r>
              <a:rPr lang="nb-NO" dirty="0"/>
              <a:t> / skolebibliotekar på Askøy </a:t>
            </a:r>
            <a:r>
              <a:rPr lang="nb-NO" dirty="0" err="1"/>
              <a:t>vgs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D6DE5A-FDA1-4C48-BE24-BC0C3D91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D64468-5C34-4173-9A3A-10FECE487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68A5F4E-09D9-4CD7-9D94-DEB812CE6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B731BA5-B387-41CE-98CA-B43F547FDF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Tusenvis av samtaletimer, åtte år med journalistisk arbeid.</a:t>
            </a:r>
          </a:p>
          <a:p>
            <a:r>
              <a:rPr lang="nb-NO" dirty="0"/>
              <a:t>Om alt vi er med på mot vår vilje.</a:t>
            </a:r>
          </a:p>
          <a:p>
            <a:r>
              <a:rPr lang="nb-NO" dirty="0"/>
              <a:t> Om lystene våre. </a:t>
            </a:r>
          </a:p>
          <a:p>
            <a:r>
              <a:rPr lang="nb-NO" dirty="0"/>
              <a:t>Om hvem vi er innerst inne.</a:t>
            </a:r>
          </a:p>
        </p:txBody>
      </p:sp>
      <p:pic>
        <p:nvPicPr>
          <p:cNvPr id="14338" name="Picture 2" descr="Tre kvinner">
            <a:extLst>
              <a:ext uri="{FF2B5EF4-FFF2-40B4-BE49-F238E27FC236}">
                <a16:creationId xmlns:a16="http://schemas.microsoft.com/office/drawing/2014/main" id="{4B896031-FFC1-4033-8BB4-288077AE2B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3" y="745445"/>
            <a:ext cx="3452584" cy="54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C11494-2123-453C-AB78-E004B425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59F153-CD0B-4961-87E6-4F07AC354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3892" y="1697736"/>
            <a:ext cx="4973041" cy="512064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3A178ED-29B3-4092-A69C-A90404325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B11471B-7320-461C-83AD-13EAAE8B27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Å være kvinne med egen men ikke offentlig kunngjort mening på 70tallet i Nord-Irland.</a:t>
            </a:r>
          </a:p>
          <a:p>
            <a:r>
              <a:rPr lang="nb-NO" dirty="0"/>
              <a:t>Intelligent og humorsvart i et paranoid samfunn med politisk uro.</a:t>
            </a:r>
          </a:p>
          <a:p>
            <a:endParaRPr lang="nb-NO" dirty="0"/>
          </a:p>
        </p:txBody>
      </p:sp>
      <p:pic>
        <p:nvPicPr>
          <p:cNvPr id="15362" name="Picture 2" descr="Melkemannen">
            <a:extLst>
              <a:ext uri="{FF2B5EF4-FFF2-40B4-BE49-F238E27FC236}">
                <a16:creationId xmlns:a16="http://schemas.microsoft.com/office/drawing/2014/main" id="{09B51E6D-1AD8-46CA-A13F-1F48294A1D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97" y="764704"/>
            <a:ext cx="3474338" cy="54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01EFD6-7A12-479B-9161-F81674D3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1CF7F6-4367-4D8E-97FF-8B064DEB6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5153743-9417-4FD4-BA58-873992263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76D6E17-4C47-4368-91B5-E3E0E30E46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En intelligent ung slave med noen overnaturlige egenskaper prøver å flykte</a:t>
            </a:r>
          </a:p>
          <a:p>
            <a:r>
              <a:rPr lang="nb-NO" dirty="0"/>
              <a:t>Hemmelig nettverk à la «</a:t>
            </a:r>
            <a:r>
              <a:rPr lang="nb-NO" dirty="0" err="1"/>
              <a:t>underground</a:t>
            </a:r>
            <a:r>
              <a:rPr lang="nb-NO" dirty="0"/>
              <a:t> </a:t>
            </a:r>
            <a:r>
              <a:rPr lang="nb-NO" dirty="0" err="1"/>
              <a:t>railway</a:t>
            </a:r>
            <a:r>
              <a:rPr lang="nb-NO" dirty="0"/>
              <a:t>»</a:t>
            </a:r>
          </a:p>
          <a:p>
            <a:r>
              <a:rPr lang="nb-NO" dirty="0"/>
              <a:t>Er en fri, når en er fri?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3314" name="Picture 2" descr="Vanndanseren">
            <a:extLst>
              <a:ext uri="{FF2B5EF4-FFF2-40B4-BE49-F238E27FC236}">
                <a16:creationId xmlns:a16="http://schemas.microsoft.com/office/drawing/2014/main" id="{391DE032-45CF-4588-9ED5-FA97A71D3E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3" y="694858"/>
            <a:ext cx="3434346" cy="54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5456F7-C85D-4DE6-B5D7-280FB319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E7CBF3-4596-4ACB-9B72-DB1AFDEB2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CCB9224-E4E7-4FFB-92C3-AD2D55C0A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B294394-C550-4069-9671-E8EF7F77B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2245" y="2209800"/>
            <a:ext cx="4977104" cy="3962400"/>
          </a:xfrm>
        </p:spPr>
        <p:txBody>
          <a:bodyPr/>
          <a:lstStyle/>
          <a:p>
            <a:r>
              <a:rPr lang="nb-NO" dirty="0"/>
              <a:t>en politisk roman som tar for seg de traumatiske konsekvensene av den hvite erobringen av Amerika frem til i dag.</a:t>
            </a:r>
          </a:p>
          <a:p>
            <a:r>
              <a:rPr lang="nb-NO" dirty="0" err="1"/>
              <a:t>Powwow</a:t>
            </a:r>
            <a:r>
              <a:rPr lang="nb-NO" dirty="0"/>
              <a:t> – årlig festival for American </a:t>
            </a:r>
            <a:r>
              <a:rPr lang="nb-NO" dirty="0" err="1"/>
              <a:t>nativs</a:t>
            </a:r>
            <a:endParaRPr lang="nb-NO" dirty="0"/>
          </a:p>
          <a:p>
            <a:endParaRPr lang="nb-NO" dirty="0"/>
          </a:p>
        </p:txBody>
      </p:sp>
      <p:pic>
        <p:nvPicPr>
          <p:cNvPr id="16386" name="Picture 2" descr="Powwow">
            <a:extLst>
              <a:ext uri="{FF2B5EF4-FFF2-40B4-BE49-F238E27FC236}">
                <a16:creationId xmlns:a16="http://schemas.microsoft.com/office/drawing/2014/main" id="{71232EA1-89EB-4017-BD2F-FE01712B8B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3" y="638649"/>
            <a:ext cx="3414690" cy="55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0959AA-CFE1-4A42-8B03-0DB6FC7D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DBD42F-9C3D-416B-A5E5-14EA961D0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54FAC0F-DAE0-4774-B1A0-15E5FA25E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87BAA0B-CA79-4842-A3A8-AAF4288D1F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Livet som kvinne i Galilea under mens Herodes sitter med makten</a:t>
            </a:r>
          </a:p>
          <a:p>
            <a:r>
              <a:rPr lang="nb-NO" dirty="0"/>
              <a:t>Ana: kona til Jesus, søster til Judas</a:t>
            </a:r>
          </a:p>
          <a:p>
            <a:r>
              <a:rPr lang="nb-NO" dirty="0"/>
              <a:t>Fiktivt men kunne vært sånn</a:t>
            </a:r>
          </a:p>
          <a:p>
            <a:endParaRPr lang="nb-NO" dirty="0"/>
          </a:p>
        </p:txBody>
      </p:sp>
      <p:pic>
        <p:nvPicPr>
          <p:cNvPr id="8194" name="Picture 2" descr="The book of longings">
            <a:extLst>
              <a:ext uri="{FF2B5EF4-FFF2-40B4-BE49-F238E27FC236}">
                <a16:creationId xmlns:a16="http://schemas.microsoft.com/office/drawing/2014/main" id="{26B44F77-4057-4FDA-88FD-8F860CBECA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92" y="764704"/>
            <a:ext cx="3184614" cy="48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0BBD5B-0EAF-48B9-88A0-23B2F4D8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8F3EB0-1253-4F79-BBCE-03C976D69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944029-B193-4848-9AC9-AF6D9250C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6D42FBE-D691-490E-8E1A-CFBAEFEA78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Unge Robert møter gammel dame og har mye utbytte av både hennes kunnskap, erfaring, mat og poesi</a:t>
            </a:r>
          </a:p>
          <a:p>
            <a:r>
              <a:rPr lang="nb-NO" dirty="0"/>
              <a:t>Men hvorfor hater </a:t>
            </a:r>
            <a:r>
              <a:rPr lang="nb-NO" dirty="0" err="1"/>
              <a:t>Dulcie</a:t>
            </a:r>
            <a:r>
              <a:rPr lang="nb-NO"/>
              <a:t> sjøen?</a:t>
            </a:r>
            <a:endParaRPr lang="nb-NO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DEB6DA8-7D2E-4918-90E7-734A9CF1ED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666700"/>
            <a:ext cx="3424420" cy="55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439942-81B6-4610-90E9-371DFB6A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Biografier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37FF02-AC03-473D-A577-6D394C7EF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1C6DF0-03D9-49CD-ACAA-70F5359A6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Kongen forteller">
            <a:extLst>
              <a:ext uri="{FF2B5EF4-FFF2-40B4-BE49-F238E27FC236}">
                <a16:creationId xmlns:a16="http://schemas.microsoft.com/office/drawing/2014/main" id="{FABD40BF-169D-4435-95D9-9521A8B301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" y="1509018"/>
            <a:ext cx="274482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 skal eie det selv">
            <a:extLst>
              <a:ext uri="{FF2B5EF4-FFF2-40B4-BE49-F238E27FC236}">
                <a16:creationId xmlns:a16="http://schemas.microsoft.com/office/drawing/2014/main" id="{711AEC17-D793-40BE-977A-BA98B912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09" y="1937829"/>
            <a:ext cx="2482513" cy="37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le Henrik Magga">
            <a:extLst>
              <a:ext uri="{FF2B5EF4-FFF2-40B4-BE49-F238E27FC236}">
                <a16:creationId xmlns:a16="http://schemas.microsoft.com/office/drawing/2014/main" id="{5CC9F027-BA1C-45A6-803F-5F8E64F8A16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28" y="2454796"/>
            <a:ext cx="2607531" cy="37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646DDE-AA24-49A1-ACE7-6AE4550F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90B925-2457-47BE-A727-A4CA8D6EE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052F2D8-828B-4756-9F2F-D88C4D762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805B0B1-6780-43D4-968A-CFF42ECD1B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22 minibiografier flettet sammen til en fortelling om Norge</a:t>
            </a:r>
          </a:p>
          <a:p>
            <a:endParaRPr lang="nb-NO" dirty="0"/>
          </a:p>
        </p:txBody>
      </p:sp>
      <p:pic>
        <p:nvPicPr>
          <p:cNvPr id="2050" name="Picture 2" descr="Landet mot nord">
            <a:extLst>
              <a:ext uri="{FF2B5EF4-FFF2-40B4-BE49-F238E27FC236}">
                <a16:creationId xmlns:a16="http://schemas.microsoft.com/office/drawing/2014/main" id="{62DCA27C-431C-4D8C-8F67-FBDDB0E71E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674822"/>
            <a:ext cx="3652431" cy="54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6FC55-946E-4E6E-95D2-91D95C9A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BC458E-FB21-4D16-9698-7D07BC0F5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19D438-C541-416C-AC04-3E8A839F92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2C5DA9-ABB4-4B24-8020-82FF828CE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29C4F1E-3D20-4591-84C4-530597BEA5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Enda en gang i Alexander von Humboldts sine fotspor</a:t>
            </a:r>
          </a:p>
          <a:p>
            <a:r>
              <a:rPr lang="nb-NO" dirty="0"/>
              <a:t>Intervjuer med tilfeldige enkeltmennesker, i kombinasjon med grundige historiske og politiske utgreiinger og vakre naturskildringer</a:t>
            </a:r>
          </a:p>
          <a:p>
            <a:endParaRPr lang="nb-NO" dirty="0"/>
          </a:p>
        </p:txBody>
      </p:sp>
      <p:pic>
        <p:nvPicPr>
          <p:cNvPr id="3074" name="Picture 2" descr="Høyt ">
            <a:extLst>
              <a:ext uri="{FF2B5EF4-FFF2-40B4-BE49-F238E27FC236}">
                <a16:creationId xmlns:a16="http://schemas.microsoft.com/office/drawing/2014/main" id="{41D8C2C5-8959-4090-B7E5-0C1AE265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838200"/>
            <a:ext cx="37147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1D6E8-99BA-4977-990E-AF831278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4C0B3E-5ACD-441F-B039-9304DDEAD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170730C-413E-4808-8416-B3479BBD5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2A81AF-3E8A-452C-8A8A-A42D1B5EBD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En snarvei for den interesserte leseren i alt som en ikke visste, en hadde lyst å vite </a:t>
            </a:r>
            <a:r>
              <a:rPr lang="nb-NO"/>
              <a:t>om Afrika</a:t>
            </a:r>
            <a:endParaRPr lang="nb-NO" dirty="0"/>
          </a:p>
        </p:txBody>
      </p:sp>
      <p:pic>
        <p:nvPicPr>
          <p:cNvPr id="4098" name="Picture 2" descr="Afrika">
            <a:extLst>
              <a:ext uri="{FF2B5EF4-FFF2-40B4-BE49-F238E27FC236}">
                <a16:creationId xmlns:a16="http://schemas.microsoft.com/office/drawing/2014/main" id="{76BCFA11-4858-4E75-ADE7-F419440EC4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4" y="836712"/>
            <a:ext cx="4104222" cy="53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CF00A0-1C69-4A6A-990A-11823021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308CDA-799C-464E-9201-D53B94DFA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B51DBC-9E8F-4A54-915D-5E5991616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0ABAC6E-ABF6-4BA5-A872-258A2D3802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Vinner av Bokhandlerprisen </a:t>
            </a:r>
          </a:p>
          <a:p>
            <a:r>
              <a:rPr lang="nb-NO" dirty="0"/>
              <a:t>Et formidabelt mannsportrett</a:t>
            </a:r>
          </a:p>
          <a:p>
            <a:r>
              <a:rPr lang="nb-NO" dirty="0"/>
              <a:t>Intens kjærlighet – som ikke alltid er god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9724AE0-7238-4DD8-9FDB-94FEE487D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6" name="Picture 4" descr="Tollak til Ingeborg">
            <a:extLst>
              <a:ext uri="{FF2B5EF4-FFF2-40B4-BE49-F238E27FC236}">
                <a16:creationId xmlns:a16="http://schemas.microsoft.com/office/drawing/2014/main" id="{99359BCA-2955-450F-8B9E-39688792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685800"/>
            <a:ext cx="3714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20D328-28DD-4C98-BAE2-9C828595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06412E-BB87-4E5C-958C-244357FF1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5E85F9A-F1AD-4A9F-969A-735D0E3B3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1063D4-5E3D-4F65-8410-38492CAAA2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Hvorfor er den en klassiker?</a:t>
            </a:r>
          </a:p>
          <a:p>
            <a:r>
              <a:rPr lang="nb-NO" dirty="0"/>
              <a:t>Hvordan imponerer du?</a:t>
            </a:r>
          </a:p>
          <a:p>
            <a:r>
              <a:rPr lang="nb-NO" dirty="0"/>
              <a:t>Hvem imponerer du?</a:t>
            </a:r>
          </a:p>
          <a:p>
            <a:r>
              <a:rPr lang="nb-NO" dirty="0"/>
              <a:t>Sitat</a:t>
            </a:r>
          </a:p>
        </p:txBody>
      </p:sp>
      <p:pic>
        <p:nvPicPr>
          <p:cNvPr id="5122" name="Picture 2" descr="Fra Shakespeare til Knausgård">
            <a:extLst>
              <a:ext uri="{FF2B5EF4-FFF2-40B4-BE49-F238E27FC236}">
                <a16:creationId xmlns:a16="http://schemas.microsoft.com/office/drawing/2014/main" id="{50F96BF3-8CC4-4527-A159-13EE0ED071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9" y="692696"/>
            <a:ext cx="4055040" cy="54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11B3F5-2E0E-4099-88DF-FD6528F7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E4D016-03D9-448E-A179-385E0E75A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D0ACD1-B888-4E7D-97C8-926ADC0B7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4013BB-F100-4ECD-B9A8-D815F52512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Diagnosen</a:t>
            </a:r>
          </a:p>
          <a:p>
            <a:r>
              <a:rPr lang="nb-NO" dirty="0"/>
              <a:t>Obligatorisk lektyre for både innflyttere </a:t>
            </a:r>
            <a:r>
              <a:rPr lang="nb-NO"/>
              <a:t>og utflyttere</a:t>
            </a:r>
            <a:endParaRPr lang="nb-NO" dirty="0"/>
          </a:p>
        </p:txBody>
      </p:sp>
      <p:pic>
        <p:nvPicPr>
          <p:cNvPr id="1026" name="Picture 2" descr="Bergenseren">
            <a:extLst>
              <a:ext uri="{FF2B5EF4-FFF2-40B4-BE49-F238E27FC236}">
                <a16:creationId xmlns:a16="http://schemas.microsoft.com/office/drawing/2014/main" id="{8DB3B7F9-6700-419C-88AD-CE3108329E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794626"/>
            <a:ext cx="3698860" cy="53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6300D421-9A9C-42FF-B77A-CE38F4EE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9C0346-78FA-4B59-A05A-A02BF736F4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892" y="779375"/>
            <a:ext cx="3464890" cy="53928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F92A9FE9-8FA0-4CDE-BE5D-ACEE3DC61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7" name="Content Placeholder 5">
            <a:extLst>
              <a:ext uri="{FF2B5EF4-FFF2-40B4-BE49-F238E27FC236}">
                <a16:creationId xmlns:a16="http://schemas.microsoft.com/office/drawing/2014/main" id="{007191BB-880F-4BA5-A58D-48BD13621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/>
          <a:lstStyle/>
          <a:p>
            <a:r>
              <a:rPr lang="en-US" dirty="0" err="1"/>
              <a:t>Etterfølgeren</a:t>
            </a:r>
            <a:r>
              <a:rPr lang="en-US" dirty="0"/>
              <a:t> av “</a:t>
            </a:r>
            <a:r>
              <a:rPr lang="en-US" dirty="0" err="1"/>
              <a:t>Søsterklokkene</a:t>
            </a:r>
            <a:r>
              <a:rPr lang="en-US" dirty="0"/>
              <a:t>”</a:t>
            </a:r>
          </a:p>
          <a:p>
            <a:r>
              <a:rPr lang="en-US" dirty="0" err="1"/>
              <a:t>Tvillinger</a:t>
            </a:r>
            <a:r>
              <a:rPr lang="en-US" dirty="0"/>
              <a:t> i </a:t>
            </a:r>
            <a:r>
              <a:rPr lang="en-US" dirty="0" err="1"/>
              <a:t>Gudbrandsdalen</a:t>
            </a:r>
            <a:endParaRPr lang="en-US" dirty="0"/>
          </a:p>
          <a:p>
            <a:r>
              <a:rPr lang="en-US" dirty="0" err="1"/>
              <a:t>Tro</a:t>
            </a:r>
            <a:r>
              <a:rPr lang="en-US" dirty="0"/>
              <a:t>, </a:t>
            </a:r>
            <a:r>
              <a:rPr lang="en-US" dirty="0" err="1"/>
              <a:t>overtro</a:t>
            </a:r>
            <a:r>
              <a:rPr lang="en-US" dirty="0"/>
              <a:t>, </a:t>
            </a:r>
            <a:r>
              <a:rPr lang="en-US" dirty="0" err="1"/>
              <a:t>sagn</a:t>
            </a:r>
            <a:r>
              <a:rPr lang="en-US" dirty="0"/>
              <a:t>, </a:t>
            </a:r>
            <a:r>
              <a:rPr lang="en-US" dirty="0" err="1"/>
              <a:t>overnaturlige</a:t>
            </a:r>
            <a:r>
              <a:rPr lang="en-US" dirty="0"/>
              <a:t> </a:t>
            </a:r>
            <a:r>
              <a:rPr lang="en-US" dirty="0" err="1"/>
              <a:t>fenomen</a:t>
            </a:r>
            <a:r>
              <a:rPr lang="en-US" dirty="0"/>
              <a:t>, </a:t>
            </a:r>
            <a:r>
              <a:rPr lang="en-US" dirty="0" err="1"/>
              <a:t>husmannsliv</a:t>
            </a:r>
            <a:r>
              <a:rPr lang="en-US" dirty="0"/>
              <a:t>, </a:t>
            </a:r>
            <a:r>
              <a:rPr lang="en-US" dirty="0" err="1"/>
              <a:t>jakt</a:t>
            </a:r>
            <a:r>
              <a:rPr lang="en-US" dirty="0"/>
              <a:t>, </a:t>
            </a:r>
            <a:r>
              <a:rPr lang="en-US" dirty="0" err="1"/>
              <a:t>vannkraft</a:t>
            </a:r>
            <a:r>
              <a:rPr lang="en-US" dirty="0"/>
              <a:t>, 1.verdenskrig, </a:t>
            </a:r>
            <a:r>
              <a:rPr lang="en-US" dirty="0" err="1"/>
              <a:t>spanskesyken</a:t>
            </a:r>
            <a:r>
              <a:rPr lang="en-US" dirty="0"/>
              <a:t>, fly- og </a:t>
            </a:r>
            <a:r>
              <a:rPr lang="en-US" dirty="0" err="1"/>
              <a:t>flyverhistorie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233F49-AA8F-4DB8-9FD7-7B4D886D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888E27-DDF9-4C22-B24D-68380B972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993E689-C5B5-4C4D-8B5A-8DC17673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1B2CCF1-306C-4A4E-9B27-58434859BB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Ingen krim, bygderoman med spenning</a:t>
            </a:r>
          </a:p>
          <a:p>
            <a:r>
              <a:rPr lang="nb-NO" dirty="0"/>
              <a:t>Familiehemmeligheter – er familiebånd viktigere enn loven?</a:t>
            </a:r>
          </a:p>
          <a:p>
            <a:r>
              <a:rPr lang="nb-NO" dirty="0"/>
              <a:t>Dyster og kaldt landskap</a:t>
            </a:r>
          </a:p>
          <a:p>
            <a:endParaRPr lang="nb-NO" dirty="0"/>
          </a:p>
        </p:txBody>
      </p:sp>
      <p:pic>
        <p:nvPicPr>
          <p:cNvPr id="5122" name="Picture 2" descr="Kongeriket">
            <a:extLst>
              <a:ext uri="{FF2B5EF4-FFF2-40B4-BE49-F238E27FC236}">
                <a16:creationId xmlns:a16="http://schemas.microsoft.com/office/drawing/2014/main" id="{5B111448-24E1-48B1-BB1C-50DE70A3A8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4" y="764704"/>
            <a:ext cx="3429143" cy="54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34675-D0D1-43CA-A33C-8868B1FA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08E8C7E-CEBA-4658-ACA2-B876A6D3F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804E4F-1FF4-4BB1-880A-3357D4F2C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6F7CA17-A074-4F79-A53B-AD198F491E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En mesterlig filosofisk roman: 90% realistisk, 10% mystisk</a:t>
            </a:r>
          </a:p>
          <a:p>
            <a:r>
              <a:rPr lang="nb-NO" dirty="0"/>
              <a:t>666 sider</a:t>
            </a:r>
          </a:p>
          <a:p>
            <a:r>
              <a:rPr lang="nb-NO" dirty="0"/>
              <a:t>Menneskets tanker om verden, tilværelsen og døden</a:t>
            </a:r>
          </a:p>
          <a:p>
            <a:r>
              <a:rPr lang="nb-NO" dirty="0"/>
              <a:t>En leseopplevelse av det sjeldne</a:t>
            </a:r>
          </a:p>
        </p:txBody>
      </p:sp>
      <p:pic>
        <p:nvPicPr>
          <p:cNvPr id="4098" name="Picture 2" descr="Morgenstjernen">
            <a:extLst>
              <a:ext uri="{FF2B5EF4-FFF2-40B4-BE49-F238E27FC236}">
                <a16:creationId xmlns:a16="http://schemas.microsoft.com/office/drawing/2014/main" id="{58166615-EED2-4C06-873D-30E7A3A222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734203"/>
            <a:ext cx="3448485" cy="54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432E21-D8F8-472A-AB30-6D0DC0B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3BD2E2-7496-41AB-967B-FC628975B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2A223B6-2DB9-4B83-B4AC-638A9B82C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7E57845-E58E-452D-BFBB-88B1DC038A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Faren til forfatteren på leting etter sin identitet</a:t>
            </a:r>
          </a:p>
          <a:p>
            <a:r>
              <a:rPr lang="nb-NO" dirty="0"/>
              <a:t>Erfaringer som preger</a:t>
            </a:r>
          </a:p>
          <a:p>
            <a:r>
              <a:rPr lang="nb-NO" dirty="0"/>
              <a:t>Følsomhet og sårbarhet </a:t>
            </a:r>
          </a:p>
          <a:p>
            <a:r>
              <a:rPr lang="nb-NO" dirty="0"/>
              <a:t>Vanskeligheter med å bli voksen</a:t>
            </a:r>
          </a:p>
        </p:txBody>
      </p:sp>
      <p:pic>
        <p:nvPicPr>
          <p:cNvPr id="6146" name="Picture 2" descr="Drøm om de levende">
            <a:extLst>
              <a:ext uri="{FF2B5EF4-FFF2-40B4-BE49-F238E27FC236}">
                <a16:creationId xmlns:a16="http://schemas.microsoft.com/office/drawing/2014/main" id="{3EE0B186-C4FA-4E98-8088-E996C60605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645861"/>
            <a:ext cx="3529426" cy="55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1F4389-82F0-4072-B869-368A599C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818CAC-2C9D-456B-BBDB-6DE17AFCB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29C643-8046-453E-A081-23AD77612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0557E4-8AA6-479F-8327-2293C54F38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Edward er det eneste overlevende ved et flystyrt </a:t>
            </a:r>
          </a:p>
          <a:p>
            <a:r>
              <a:rPr lang="nb-NO" dirty="0"/>
              <a:t>Hvordan å finne tilbake til livet? Til gleden?</a:t>
            </a:r>
          </a:p>
          <a:p>
            <a:r>
              <a:rPr lang="nb-NO" dirty="0"/>
              <a:t>Medmenneskelighet</a:t>
            </a:r>
          </a:p>
        </p:txBody>
      </p:sp>
      <p:pic>
        <p:nvPicPr>
          <p:cNvPr id="7172" name="Picture 4" descr="Kjære Edward">
            <a:extLst>
              <a:ext uri="{FF2B5EF4-FFF2-40B4-BE49-F238E27FC236}">
                <a16:creationId xmlns:a16="http://schemas.microsoft.com/office/drawing/2014/main" id="{1E67EC17-C754-4F15-88B1-58EC991916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00" y="764704"/>
            <a:ext cx="3568397" cy="54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B5DA0-2A7D-41EE-98DC-4DCACA7A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8106A6-CFAE-461B-83ED-1F918E820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08A52D-8DAD-4F53-8204-5C9F83EF5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1621D73-087F-497E-9558-2FEDD610B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90555" y="2564904"/>
            <a:ext cx="3884107" cy="3607296"/>
          </a:xfrm>
        </p:spPr>
        <p:txBody>
          <a:bodyPr/>
          <a:lstStyle/>
          <a:p>
            <a:r>
              <a:rPr lang="nb-NO" dirty="0"/>
              <a:t>Barneskjebner under krigen og etterpå i en diktatur</a:t>
            </a:r>
          </a:p>
          <a:p>
            <a:r>
              <a:rPr lang="nb-NO" dirty="0"/>
              <a:t>Tvang, fordommer og hemmeligheter i et samfunn uten frihet</a:t>
            </a:r>
          </a:p>
          <a:p>
            <a:r>
              <a:rPr lang="nb-NO" dirty="0"/>
              <a:t>Å leve i parallelle verdener</a:t>
            </a:r>
          </a:p>
        </p:txBody>
      </p:sp>
      <p:pic>
        <p:nvPicPr>
          <p:cNvPr id="9218" name="Picture 2" descr="Tvillingenes dagbok">
            <a:extLst>
              <a:ext uri="{FF2B5EF4-FFF2-40B4-BE49-F238E27FC236}">
                <a16:creationId xmlns:a16="http://schemas.microsoft.com/office/drawing/2014/main" id="{72BA6F47-FFFD-4C88-98B8-6A7E516D0E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1" y="224329"/>
            <a:ext cx="251274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eviset">
            <a:extLst>
              <a:ext uri="{FF2B5EF4-FFF2-40B4-BE49-F238E27FC236}">
                <a16:creationId xmlns:a16="http://schemas.microsoft.com/office/drawing/2014/main" id="{F902A167-0039-4B82-A709-E12BC04C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81" y="1842549"/>
            <a:ext cx="2649464" cy="41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en tredje løgnen">
            <a:extLst>
              <a:ext uri="{FF2B5EF4-FFF2-40B4-BE49-F238E27FC236}">
                <a16:creationId xmlns:a16="http://schemas.microsoft.com/office/drawing/2014/main" id="{D75EDA86-E077-4147-9926-EA440426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1" y="2780928"/>
            <a:ext cx="2743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A5ABC9-5937-44CA-BE5A-0AFA22BB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733389-DC6E-4790-86A8-CBD8729E6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584A21-E8BB-4412-90A7-1F5725CC29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AF6D2A6-EFA9-4ABC-AF83-D53CBE1D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10099E4-1649-4525-9EE8-CFCD06205D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Hva er en personlighet? Et liv? Rollen i samfunnet? Og hva blir igjen?</a:t>
            </a:r>
          </a:p>
          <a:p>
            <a:r>
              <a:rPr lang="nb-NO" dirty="0"/>
              <a:t>Et flott historisk dokument av intens beskjedenhet.</a:t>
            </a:r>
          </a:p>
        </p:txBody>
      </p:sp>
      <p:pic>
        <p:nvPicPr>
          <p:cNvPr id="10242" name="Picture 2" descr="Årene">
            <a:extLst>
              <a:ext uri="{FF2B5EF4-FFF2-40B4-BE49-F238E27FC236}">
                <a16:creationId xmlns:a16="http://schemas.microsoft.com/office/drawing/2014/main" id="{CDD47BB8-2018-43FC-A6BF-EBD9C808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677942"/>
            <a:ext cx="371475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sjonen Velkommen til skolestar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4_TF03460615" id="{56A7D91A-8DE5-4E21-B910-F1C60896128C}" vid="{B2206B2C-BF30-448E-B950-0F1BC0FB065C}"/>
    </a:ext>
  </a:extLst>
</a:theme>
</file>

<file path=ppt/theme/theme2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Presentasjonen Velkommen til skolestart</Template>
  <TotalTime>1210</TotalTime>
  <Words>438</Words>
  <Application>Microsoft Office PowerPoint</Application>
  <PresentationFormat>Egendefinert</PresentationFormat>
  <Paragraphs>56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Presentasjonen Velkommen til skolestart</vt:lpstr>
      <vt:lpstr>Årets bøker!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Biografier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Årets bøker!</dc:title>
  <dc:creator>Manuela Werler</dc:creator>
  <cp:lastModifiedBy>Sigbjørn Haugland</cp:lastModifiedBy>
  <cp:revision>7</cp:revision>
  <dcterms:created xsi:type="dcterms:W3CDTF">2020-11-23T12:53:42Z</dcterms:created>
  <dcterms:modified xsi:type="dcterms:W3CDTF">2020-12-09T19:11:08Z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